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7"/>
  </p:notesMasterIdLst>
  <p:handoutMasterIdLst>
    <p:handoutMasterId r:id="rId38"/>
  </p:handoutMasterIdLst>
  <p:sldIdLst>
    <p:sldId id="256" r:id="rId2"/>
    <p:sldId id="261" r:id="rId3"/>
    <p:sldId id="295" r:id="rId4"/>
    <p:sldId id="286" r:id="rId5"/>
    <p:sldId id="287" r:id="rId6"/>
    <p:sldId id="262" r:id="rId7"/>
    <p:sldId id="288" r:id="rId8"/>
    <p:sldId id="291" r:id="rId9"/>
    <p:sldId id="292" r:id="rId10"/>
    <p:sldId id="290" r:id="rId11"/>
    <p:sldId id="263" r:id="rId12"/>
    <p:sldId id="264" r:id="rId13"/>
    <p:sldId id="265" r:id="rId14"/>
    <p:sldId id="266" r:id="rId15"/>
    <p:sldId id="267" r:id="rId16"/>
    <p:sldId id="268" r:id="rId17"/>
    <p:sldId id="269"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93" r:id="rId31"/>
    <p:sldId id="294" r:id="rId32"/>
    <p:sldId id="283" r:id="rId33"/>
    <p:sldId id="296" r:id="rId34"/>
    <p:sldId id="285" r:id="rId35"/>
    <p:sldId id="284" r:id="rId36"/>
  </p:sldIdLst>
  <p:sldSz cx="9144000" cy="6858000" type="screen4x3"/>
  <p:notesSz cx="6858000" cy="9144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Geneva"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Geneva"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Geneva"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Geneva" charset="0"/>
        <a:ea typeface="ＭＳ Ｐゴシック" charset="0"/>
        <a:cs typeface="+mn-cs"/>
      </a:defRPr>
    </a:lvl5pPr>
    <a:lvl6pPr marL="2286000" algn="l" defTabSz="457200" rtl="0" eaLnBrk="1" latinLnBrk="0" hangingPunct="1">
      <a:defRPr sz="2400" kern="1200">
        <a:solidFill>
          <a:schemeClr val="tx1"/>
        </a:solidFill>
        <a:latin typeface="Geneva" charset="0"/>
        <a:ea typeface="ＭＳ Ｐゴシック" charset="0"/>
        <a:cs typeface="+mn-cs"/>
      </a:defRPr>
    </a:lvl6pPr>
    <a:lvl7pPr marL="2743200" algn="l" defTabSz="457200" rtl="0" eaLnBrk="1" latinLnBrk="0" hangingPunct="1">
      <a:defRPr sz="2400" kern="1200">
        <a:solidFill>
          <a:schemeClr val="tx1"/>
        </a:solidFill>
        <a:latin typeface="Geneva" charset="0"/>
        <a:ea typeface="ＭＳ Ｐゴシック" charset="0"/>
        <a:cs typeface="+mn-cs"/>
      </a:defRPr>
    </a:lvl7pPr>
    <a:lvl8pPr marL="3200400" algn="l" defTabSz="457200" rtl="0" eaLnBrk="1" latinLnBrk="0" hangingPunct="1">
      <a:defRPr sz="2400" kern="1200">
        <a:solidFill>
          <a:schemeClr val="tx1"/>
        </a:solidFill>
        <a:latin typeface="Geneva" charset="0"/>
        <a:ea typeface="ＭＳ Ｐゴシック" charset="0"/>
        <a:cs typeface="+mn-cs"/>
      </a:defRPr>
    </a:lvl8pPr>
    <a:lvl9pPr marL="3657600" algn="l" defTabSz="457200" rtl="0" eaLnBrk="1" latinLnBrk="0" hangingPunct="1">
      <a:defRPr sz="2400" kern="1200">
        <a:solidFill>
          <a:schemeClr val="tx1"/>
        </a:solidFill>
        <a:latin typeface="Geneva"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FF7C80"/>
    <a:srgbClr val="6E0000"/>
    <a:srgbClr val="5B1717"/>
    <a:srgbClr val="5A0C0C"/>
    <a:srgbClr val="6B0D0D"/>
    <a:srgbClr val="003399"/>
    <a:srgbClr val="840C2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42" autoAdjust="0"/>
    <p:restoredTop sz="79021" autoAdjust="0"/>
  </p:normalViewPr>
  <p:slideViewPr>
    <p:cSldViewPr>
      <p:cViewPr>
        <p:scale>
          <a:sx n="90" d="100"/>
          <a:sy n="90" d="100"/>
        </p:scale>
        <p:origin x="-87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8014124"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B26093-BEB5-457B-A63B-52DB61E9945C}"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A3E77829-D2DB-4701-8C31-8F0C6A8D4D86}">
      <dgm:prSet phldrT="[Text]" custT="1"/>
      <dgm:spPr>
        <a:solidFill>
          <a:schemeClr val="tx1"/>
        </a:solidFill>
      </dgm:spPr>
      <dgm:t>
        <a:bodyPr/>
        <a:lstStyle/>
        <a:p>
          <a:r>
            <a:rPr lang="en-US" sz="1600"/>
            <a:t>CEMP Base Plan</a:t>
          </a:r>
        </a:p>
      </dgm:t>
    </dgm:pt>
    <dgm:pt modelId="{8F9D174D-D542-4E30-84CF-4F16807F6394}" type="parTrans" cxnId="{1EE838AD-8258-4084-8B7A-B1CE21830481}">
      <dgm:prSet/>
      <dgm:spPr/>
      <dgm:t>
        <a:bodyPr/>
        <a:lstStyle/>
        <a:p>
          <a:endParaRPr lang="en-US"/>
        </a:p>
      </dgm:t>
    </dgm:pt>
    <dgm:pt modelId="{AF34237E-BF1D-431E-9385-621CF3D5DE29}" type="sibTrans" cxnId="{1EE838AD-8258-4084-8B7A-B1CE21830481}">
      <dgm:prSet/>
      <dgm:spPr/>
      <dgm:t>
        <a:bodyPr/>
        <a:lstStyle/>
        <a:p>
          <a:endParaRPr lang="en-US"/>
        </a:p>
      </dgm:t>
    </dgm:pt>
    <dgm:pt modelId="{AFA21C42-7F7D-421D-A7D3-809693DC8E67}">
      <dgm:prSet phldrT="[Text]"/>
      <dgm:spPr>
        <a:solidFill>
          <a:srgbClr val="FFC000"/>
        </a:solidFill>
      </dgm:spPr>
      <dgm:t>
        <a:bodyPr/>
        <a:lstStyle/>
        <a:p>
          <a:r>
            <a:rPr lang="en-US">
              <a:solidFill>
                <a:schemeClr val="tx1"/>
              </a:solidFill>
            </a:rPr>
            <a:t>Emergency Support Function Annexes</a:t>
          </a:r>
        </a:p>
      </dgm:t>
    </dgm:pt>
    <dgm:pt modelId="{A5C63547-DA72-4EC3-AC77-4F0DAB943B8C}" type="parTrans" cxnId="{75B382F7-04F1-4534-8E0C-D036219164E9}">
      <dgm:prSet/>
      <dgm:spPr/>
      <dgm:t>
        <a:bodyPr/>
        <a:lstStyle/>
        <a:p>
          <a:endParaRPr lang="en-US"/>
        </a:p>
      </dgm:t>
    </dgm:pt>
    <dgm:pt modelId="{D6211CEE-2A88-4DAC-8761-DB9F72C694F5}" type="sibTrans" cxnId="{75B382F7-04F1-4534-8E0C-D036219164E9}">
      <dgm:prSet/>
      <dgm:spPr/>
      <dgm:t>
        <a:bodyPr/>
        <a:lstStyle/>
        <a:p>
          <a:endParaRPr lang="en-US"/>
        </a:p>
      </dgm:t>
    </dgm:pt>
    <dgm:pt modelId="{5963BC4D-6B51-493B-86AB-C2843F2E8BDA}">
      <dgm:prSet phldrT="[Text]"/>
      <dgm:spPr>
        <a:solidFill>
          <a:srgbClr val="881C1C"/>
        </a:solidFill>
      </dgm:spPr>
      <dgm:t>
        <a:bodyPr/>
        <a:lstStyle/>
        <a:p>
          <a:r>
            <a:rPr lang="en-US"/>
            <a:t>Emergency Operations Center Procedures</a:t>
          </a:r>
        </a:p>
      </dgm:t>
    </dgm:pt>
    <dgm:pt modelId="{82276199-CF3B-4477-B3C5-A18DD01AFC25}" type="parTrans" cxnId="{A9B7BBC0-4E23-4EEE-91BF-4C24D0608E13}">
      <dgm:prSet/>
      <dgm:spPr/>
      <dgm:t>
        <a:bodyPr/>
        <a:lstStyle/>
        <a:p>
          <a:endParaRPr lang="en-US"/>
        </a:p>
      </dgm:t>
    </dgm:pt>
    <dgm:pt modelId="{8DF2FDA9-6032-4F0C-A509-BDAC89F77E18}" type="sibTrans" cxnId="{A9B7BBC0-4E23-4EEE-91BF-4C24D0608E13}">
      <dgm:prSet/>
      <dgm:spPr/>
      <dgm:t>
        <a:bodyPr/>
        <a:lstStyle/>
        <a:p>
          <a:endParaRPr lang="en-US"/>
        </a:p>
      </dgm:t>
    </dgm:pt>
    <dgm:pt modelId="{56F44CE2-5067-41E2-A2C8-1AA2E23B615A}">
      <dgm:prSet phldrT="[Text]"/>
      <dgm:spPr>
        <a:solidFill>
          <a:srgbClr val="FFC000"/>
        </a:solidFill>
      </dgm:spPr>
      <dgm:t>
        <a:bodyPr/>
        <a:lstStyle/>
        <a:p>
          <a:r>
            <a:rPr lang="en-US" dirty="0">
              <a:solidFill>
                <a:schemeClr val="tx1"/>
              </a:solidFill>
            </a:rPr>
            <a:t>Additional Plans </a:t>
          </a:r>
          <a:r>
            <a:rPr lang="en-US" dirty="0" smtClean="0">
              <a:solidFill>
                <a:schemeClr val="tx1"/>
              </a:solidFill>
            </a:rPr>
            <a:t>/Annexes</a:t>
          </a:r>
          <a:endParaRPr lang="en-US" dirty="0">
            <a:solidFill>
              <a:schemeClr val="tx1"/>
            </a:solidFill>
          </a:endParaRPr>
        </a:p>
      </dgm:t>
    </dgm:pt>
    <dgm:pt modelId="{6F96CD6E-B6CE-419A-9883-7F3920905196}" type="parTrans" cxnId="{28E18851-DE9B-414D-8E09-FF81043531BA}">
      <dgm:prSet/>
      <dgm:spPr/>
      <dgm:t>
        <a:bodyPr/>
        <a:lstStyle/>
        <a:p>
          <a:endParaRPr lang="en-US"/>
        </a:p>
      </dgm:t>
    </dgm:pt>
    <dgm:pt modelId="{00391DF1-FB66-41D6-B7DF-44C23FCA7A00}" type="sibTrans" cxnId="{28E18851-DE9B-414D-8E09-FF81043531BA}">
      <dgm:prSet/>
      <dgm:spPr/>
      <dgm:t>
        <a:bodyPr/>
        <a:lstStyle/>
        <a:p>
          <a:endParaRPr lang="en-US"/>
        </a:p>
      </dgm:t>
    </dgm:pt>
    <dgm:pt modelId="{EE6F2E58-B145-4D21-8A4E-9A1D6F0539F3}">
      <dgm:prSet phldrT="[Text]"/>
      <dgm:spPr>
        <a:solidFill>
          <a:srgbClr val="881C1C"/>
        </a:solidFill>
      </dgm:spPr>
      <dgm:t>
        <a:bodyPr/>
        <a:lstStyle/>
        <a:p>
          <a:r>
            <a:rPr lang="en-US"/>
            <a:t>Hazard Mitigation Plan</a:t>
          </a:r>
        </a:p>
      </dgm:t>
    </dgm:pt>
    <dgm:pt modelId="{67BFEF7F-7CCD-4E86-82E9-962146BC77BD}" type="parTrans" cxnId="{822AD74B-3C4B-402F-BB5F-0D37E37FF3FB}">
      <dgm:prSet/>
      <dgm:spPr/>
      <dgm:t>
        <a:bodyPr/>
        <a:lstStyle/>
        <a:p>
          <a:endParaRPr lang="en-US"/>
        </a:p>
      </dgm:t>
    </dgm:pt>
    <dgm:pt modelId="{A0CE82C7-2015-410B-A787-48CC4C689CE3}" type="sibTrans" cxnId="{822AD74B-3C4B-402F-BB5F-0D37E37FF3FB}">
      <dgm:prSet/>
      <dgm:spPr/>
      <dgm:t>
        <a:bodyPr/>
        <a:lstStyle/>
        <a:p>
          <a:endParaRPr lang="en-US"/>
        </a:p>
      </dgm:t>
    </dgm:pt>
    <dgm:pt modelId="{0B94629B-6609-47CF-9C45-43A79047F1F7}">
      <dgm:prSet/>
      <dgm:spPr>
        <a:solidFill>
          <a:srgbClr val="881C1C"/>
        </a:solidFill>
      </dgm:spPr>
      <dgm:t>
        <a:bodyPr/>
        <a:lstStyle/>
        <a:p>
          <a:r>
            <a:rPr lang="en-US" dirty="0"/>
            <a:t>Emergency Notification System Protocols Annex</a:t>
          </a:r>
        </a:p>
      </dgm:t>
    </dgm:pt>
    <dgm:pt modelId="{B0B3B689-85E3-417D-A2A5-00391EBB2545}" type="parTrans" cxnId="{A5803A3E-C6C9-48C8-B8A6-BBFC56D5BAA9}">
      <dgm:prSet/>
      <dgm:spPr/>
      <dgm:t>
        <a:bodyPr/>
        <a:lstStyle/>
        <a:p>
          <a:endParaRPr lang="en-US"/>
        </a:p>
      </dgm:t>
    </dgm:pt>
    <dgm:pt modelId="{28DDB3CA-C358-4EA4-BF6D-B63ACDCB4863}" type="sibTrans" cxnId="{A5803A3E-C6C9-48C8-B8A6-BBFC56D5BAA9}">
      <dgm:prSet/>
      <dgm:spPr/>
      <dgm:t>
        <a:bodyPr/>
        <a:lstStyle/>
        <a:p>
          <a:endParaRPr lang="en-US"/>
        </a:p>
      </dgm:t>
    </dgm:pt>
    <dgm:pt modelId="{29448BFF-8FCC-4281-ADD2-ACB570A69710}">
      <dgm:prSet/>
      <dgm:spPr>
        <a:solidFill>
          <a:srgbClr val="881C1C"/>
        </a:solidFill>
      </dgm:spPr>
      <dgm:t>
        <a:bodyPr/>
        <a:lstStyle/>
        <a:p>
          <a:r>
            <a:rPr lang="en-US" dirty="0" smtClean="0"/>
            <a:t>Business Continuity Plans</a:t>
          </a:r>
          <a:endParaRPr lang="en-US" dirty="0"/>
        </a:p>
      </dgm:t>
    </dgm:pt>
    <dgm:pt modelId="{032C8435-8D0B-44DE-9D79-1C1BD8897935}" type="parTrans" cxnId="{2F6E3F4C-8271-4FEC-89B7-1576F5BDA725}">
      <dgm:prSet/>
      <dgm:spPr/>
      <dgm:t>
        <a:bodyPr/>
        <a:lstStyle/>
        <a:p>
          <a:endParaRPr lang="en-US"/>
        </a:p>
      </dgm:t>
    </dgm:pt>
    <dgm:pt modelId="{52EABBBD-D05C-4838-86EC-380B08B84FBC}" type="sibTrans" cxnId="{2F6E3F4C-8271-4FEC-89B7-1576F5BDA725}">
      <dgm:prSet/>
      <dgm:spPr/>
      <dgm:t>
        <a:bodyPr/>
        <a:lstStyle/>
        <a:p>
          <a:endParaRPr lang="en-US"/>
        </a:p>
      </dgm:t>
    </dgm:pt>
    <dgm:pt modelId="{46B75EDF-4BE5-48E9-BDB9-D76B6AFF873B}" type="pres">
      <dgm:prSet presAssocID="{88B26093-BEB5-457B-A63B-52DB61E9945C}" presName="mainComposite" presStyleCnt="0">
        <dgm:presLayoutVars>
          <dgm:chPref val="1"/>
          <dgm:dir/>
          <dgm:animOne val="branch"/>
          <dgm:animLvl val="lvl"/>
          <dgm:resizeHandles val="exact"/>
        </dgm:presLayoutVars>
      </dgm:prSet>
      <dgm:spPr/>
      <dgm:t>
        <a:bodyPr/>
        <a:lstStyle/>
        <a:p>
          <a:endParaRPr lang="en-US"/>
        </a:p>
      </dgm:t>
    </dgm:pt>
    <dgm:pt modelId="{55F020DC-7CE4-4607-BAD7-B7C979E4C289}" type="pres">
      <dgm:prSet presAssocID="{88B26093-BEB5-457B-A63B-52DB61E9945C}" presName="hierFlow" presStyleCnt="0"/>
      <dgm:spPr/>
    </dgm:pt>
    <dgm:pt modelId="{0CC6EC97-1249-4741-B218-390CC2801CE3}" type="pres">
      <dgm:prSet presAssocID="{88B26093-BEB5-457B-A63B-52DB61E9945C}" presName="hierChild1" presStyleCnt="0">
        <dgm:presLayoutVars>
          <dgm:chPref val="1"/>
          <dgm:animOne val="branch"/>
          <dgm:animLvl val="lvl"/>
        </dgm:presLayoutVars>
      </dgm:prSet>
      <dgm:spPr/>
    </dgm:pt>
    <dgm:pt modelId="{DA77AC21-36CF-403F-A1BF-8F1049CCFD06}" type="pres">
      <dgm:prSet presAssocID="{A3E77829-D2DB-4701-8C31-8F0C6A8D4D86}" presName="Name14" presStyleCnt="0"/>
      <dgm:spPr/>
    </dgm:pt>
    <dgm:pt modelId="{EA6C0C41-B35A-418B-A98C-27E1CE8A8C98}" type="pres">
      <dgm:prSet presAssocID="{A3E77829-D2DB-4701-8C31-8F0C6A8D4D86}" presName="level1Shape" presStyleLbl="node0" presStyleIdx="0" presStyleCnt="1" custScaleX="155391">
        <dgm:presLayoutVars>
          <dgm:chPref val="3"/>
        </dgm:presLayoutVars>
      </dgm:prSet>
      <dgm:spPr/>
      <dgm:t>
        <a:bodyPr/>
        <a:lstStyle/>
        <a:p>
          <a:endParaRPr lang="en-US"/>
        </a:p>
      </dgm:t>
    </dgm:pt>
    <dgm:pt modelId="{7DE962B9-8903-423F-9751-D9DEABCA0098}" type="pres">
      <dgm:prSet presAssocID="{A3E77829-D2DB-4701-8C31-8F0C6A8D4D86}" presName="hierChild2" presStyleCnt="0"/>
      <dgm:spPr/>
    </dgm:pt>
    <dgm:pt modelId="{F0FBFA60-3ECC-4115-808A-344710E07C80}" type="pres">
      <dgm:prSet presAssocID="{A5C63547-DA72-4EC3-AC77-4F0DAB943B8C}" presName="Name19" presStyleLbl="parChTrans1D2" presStyleIdx="0" presStyleCnt="2"/>
      <dgm:spPr/>
      <dgm:t>
        <a:bodyPr/>
        <a:lstStyle/>
        <a:p>
          <a:endParaRPr lang="en-US"/>
        </a:p>
      </dgm:t>
    </dgm:pt>
    <dgm:pt modelId="{26F79D26-84A4-43E3-B5E1-64D69E8B08DE}" type="pres">
      <dgm:prSet presAssocID="{AFA21C42-7F7D-421D-A7D3-809693DC8E67}" presName="Name21" presStyleCnt="0"/>
      <dgm:spPr/>
    </dgm:pt>
    <dgm:pt modelId="{C907114E-2595-4BA9-A515-EB91F1E00A30}" type="pres">
      <dgm:prSet presAssocID="{AFA21C42-7F7D-421D-A7D3-809693DC8E67}" presName="level2Shape" presStyleLbl="node2" presStyleIdx="0" presStyleCnt="2" custScaleX="137074"/>
      <dgm:spPr/>
      <dgm:t>
        <a:bodyPr/>
        <a:lstStyle/>
        <a:p>
          <a:endParaRPr lang="en-US"/>
        </a:p>
      </dgm:t>
    </dgm:pt>
    <dgm:pt modelId="{FFD3B034-2841-4A9F-A2A7-F0315040C0F5}" type="pres">
      <dgm:prSet presAssocID="{AFA21C42-7F7D-421D-A7D3-809693DC8E67}" presName="hierChild3" presStyleCnt="0"/>
      <dgm:spPr/>
    </dgm:pt>
    <dgm:pt modelId="{FE6FD7A3-D51B-4D03-9406-C4DB09E9702F}" type="pres">
      <dgm:prSet presAssocID="{82276199-CF3B-4477-B3C5-A18DD01AFC25}" presName="Name19" presStyleLbl="parChTrans1D3" presStyleIdx="0" presStyleCnt="2"/>
      <dgm:spPr/>
      <dgm:t>
        <a:bodyPr/>
        <a:lstStyle/>
        <a:p>
          <a:endParaRPr lang="en-US"/>
        </a:p>
      </dgm:t>
    </dgm:pt>
    <dgm:pt modelId="{5C0CF954-DB6F-4DD5-B36B-2D0C17CE207A}" type="pres">
      <dgm:prSet presAssocID="{5963BC4D-6B51-493B-86AB-C2843F2E8BDA}" presName="Name21" presStyleCnt="0"/>
      <dgm:spPr/>
    </dgm:pt>
    <dgm:pt modelId="{84F0E77E-5297-47D0-AC9E-FFD2BC72B745}" type="pres">
      <dgm:prSet presAssocID="{5963BC4D-6B51-493B-86AB-C2843F2E8BDA}" presName="level2Shape" presStyleLbl="node3" presStyleIdx="0" presStyleCnt="2"/>
      <dgm:spPr/>
      <dgm:t>
        <a:bodyPr/>
        <a:lstStyle/>
        <a:p>
          <a:endParaRPr lang="en-US"/>
        </a:p>
      </dgm:t>
    </dgm:pt>
    <dgm:pt modelId="{31CCAD7C-9626-4172-8E4A-4D7911370B59}" type="pres">
      <dgm:prSet presAssocID="{5963BC4D-6B51-493B-86AB-C2843F2E8BDA}" presName="hierChild3" presStyleCnt="0"/>
      <dgm:spPr/>
    </dgm:pt>
    <dgm:pt modelId="{3649DDF3-270E-4B12-AAF4-5A7EC6065EA5}" type="pres">
      <dgm:prSet presAssocID="{6F96CD6E-B6CE-419A-9883-7F3920905196}" presName="Name19" presStyleLbl="parChTrans1D2" presStyleIdx="1" presStyleCnt="2"/>
      <dgm:spPr/>
      <dgm:t>
        <a:bodyPr/>
        <a:lstStyle/>
        <a:p>
          <a:endParaRPr lang="en-US"/>
        </a:p>
      </dgm:t>
    </dgm:pt>
    <dgm:pt modelId="{BA77667C-6EE9-4912-8738-937D56C36D21}" type="pres">
      <dgm:prSet presAssocID="{56F44CE2-5067-41E2-A2C8-1AA2E23B615A}" presName="Name21" presStyleCnt="0"/>
      <dgm:spPr/>
    </dgm:pt>
    <dgm:pt modelId="{23AEB238-DDF1-406F-9004-74923D0841FE}" type="pres">
      <dgm:prSet presAssocID="{56F44CE2-5067-41E2-A2C8-1AA2E23B615A}" presName="level2Shape" presStyleLbl="node2" presStyleIdx="1" presStyleCnt="2" custScaleX="137806"/>
      <dgm:spPr/>
      <dgm:t>
        <a:bodyPr/>
        <a:lstStyle/>
        <a:p>
          <a:endParaRPr lang="en-US"/>
        </a:p>
      </dgm:t>
    </dgm:pt>
    <dgm:pt modelId="{E7504123-E2C0-43BB-BD64-DD24E8C78CC1}" type="pres">
      <dgm:prSet presAssocID="{56F44CE2-5067-41E2-A2C8-1AA2E23B615A}" presName="hierChild3" presStyleCnt="0"/>
      <dgm:spPr/>
    </dgm:pt>
    <dgm:pt modelId="{DFA4AF6A-5DCE-4898-B1B1-17ECEAD7F16B}" type="pres">
      <dgm:prSet presAssocID="{67BFEF7F-7CCD-4E86-82E9-962146BC77BD}" presName="Name19" presStyleLbl="parChTrans1D3" presStyleIdx="1" presStyleCnt="2"/>
      <dgm:spPr/>
      <dgm:t>
        <a:bodyPr/>
        <a:lstStyle/>
        <a:p>
          <a:endParaRPr lang="en-US"/>
        </a:p>
      </dgm:t>
    </dgm:pt>
    <dgm:pt modelId="{A9D113EC-D64F-4BA3-AF0D-34F640E5632D}" type="pres">
      <dgm:prSet presAssocID="{EE6F2E58-B145-4D21-8A4E-9A1D6F0539F3}" presName="Name21" presStyleCnt="0"/>
      <dgm:spPr/>
    </dgm:pt>
    <dgm:pt modelId="{2BB42F4F-BB21-4172-B074-13568BE8A2E3}" type="pres">
      <dgm:prSet presAssocID="{EE6F2E58-B145-4D21-8A4E-9A1D6F0539F3}" presName="level2Shape" presStyleLbl="node3" presStyleIdx="1" presStyleCnt="2"/>
      <dgm:spPr/>
      <dgm:t>
        <a:bodyPr/>
        <a:lstStyle/>
        <a:p>
          <a:endParaRPr lang="en-US"/>
        </a:p>
      </dgm:t>
    </dgm:pt>
    <dgm:pt modelId="{535EA4D1-B573-47A3-8B7B-55C06005D543}" type="pres">
      <dgm:prSet presAssocID="{EE6F2E58-B145-4D21-8A4E-9A1D6F0539F3}" presName="hierChild3" presStyleCnt="0"/>
      <dgm:spPr/>
    </dgm:pt>
    <dgm:pt modelId="{3AAB3A64-1835-4431-96E1-60BD92034B23}" type="pres">
      <dgm:prSet presAssocID="{B0B3B689-85E3-417D-A2A5-00391EBB2545}" presName="Name19" presStyleLbl="parChTrans1D4" presStyleIdx="0" presStyleCnt="2"/>
      <dgm:spPr/>
      <dgm:t>
        <a:bodyPr/>
        <a:lstStyle/>
        <a:p>
          <a:endParaRPr lang="en-US"/>
        </a:p>
      </dgm:t>
    </dgm:pt>
    <dgm:pt modelId="{3457BA46-7751-4640-9134-5C854CBA59A5}" type="pres">
      <dgm:prSet presAssocID="{0B94629B-6609-47CF-9C45-43A79047F1F7}" presName="Name21" presStyleCnt="0"/>
      <dgm:spPr/>
    </dgm:pt>
    <dgm:pt modelId="{5423F4DC-7240-47F4-A635-B6D9004500E3}" type="pres">
      <dgm:prSet presAssocID="{0B94629B-6609-47CF-9C45-43A79047F1F7}" presName="level2Shape" presStyleLbl="node4" presStyleIdx="0" presStyleCnt="2"/>
      <dgm:spPr/>
      <dgm:t>
        <a:bodyPr/>
        <a:lstStyle/>
        <a:p>
          <a:endParaRPr lang="en-US"/>
        </a:p>
      </dgm:t>
    </dgm:pt>
    <dgm:pt modelId="{DF2C063A-781E-4537-AC4F-82F4BA6AFC37}" type="pres">
      <dgm:prSet presAssocID="{0B94629B-6609-47CF-9C45-43A79047F1F7}" presName="hierChild3" presStyleCnt="0"/>
      <dgm:spPr/>
    </dgm:pt>
    <dgm:pt modelId="{0E6936F2-54A4-4A34-8D04-70E4777AF810}" type="pres">
      <dgm:prSet presAssocID="{032C8435-8D0B-44DE-9D79-1C1BD8897935}" presName="Name19" presStyleLbl="parChTrans1D4" presStyleIdx="1" presStyleCnt="2"/>
      <dgm:spPr/>
      <dgm:t>
        <a:bodyPr/>
        <a:lstStyle/>
        <a:p>
          <a:endParaRPr lang="en-US"/>
        </a:p>
      </dgm:t>
    </dgm:pt>
    <dgm:pt modelId="{CBF06378-288D-4595-8699-81C3AEBC7C2D}" type="pres">
      <dgm:prSet presAssocID="{29448BFF-8FCC-4281-ADD2-ACB570A69710}" presName="Name21" presStyleCnt="0"/>
      <dgm:spPr/>
    </dgm:pt>
    <dgm:pt modelId="{4E9CD26B-2E26-4055-924B-5711B1302BAB}" type="pres">
      <dgm:prSet presAssocID="{29448BFF-8FCC-4281-ADD2-ACB570A69710}" presName="level2Shape" presStyleLbl="node4" presStyleIdx="1" presStyleCnt="2"/>
      <dgm:spPr/>
      <dgm:t>
        <a:bodyPr/>
        <a:lstStyle/>
        <a:p>
          <a:endParaRPr lang="en-US"/>
        </a:p>
      </dgm:t>
    </dgm:pt>
    <dgm:pt modelId="{C27CA0B6-9627-46D9-BF43-9DEF9F3FEC56}" type="pres">
      <dgm:prSet presAssocID="{29448BFF-8FCC-4281-ADD2-ACB570A69710}" presName="hierChild3" presStyleCnt="0"/>
      <dgm:spPr/>
    </dgm:pt>
    <dgm:pt modelId="{38EADEF8-0274-4D70-9F85-7B531236C311}" type="pres">
      <dgm:prSet presAssocID="{88B26093-BEB5-457B-A63B-52DB61E9945C}" presName="bgShapesFlow" presStyleCnt="0"/>
      <dgm:spPr/>
    </dgm:pt>
  </dgm:ptLst>
  <dgm:cxnLst>
    <dgm:cxn modelId="{3CBE736B-ABB2-4276-B249-62904F4F5BD5}" type="presOf" srcId="{5963BC4D-6B51-493B-86AB-C2843F2E8BDA}" destId="{84F0E77E-5297-47D0-AC9E-FFD2BC72B745}" srcOrd="0" destOrd="0" presId="urn:microsoft.com/office/officeart/2005/8/layout/hierarchy6"/>
    <dgm:cxn modelId="{A5803A3E-C6C9-48C8-B8A6-BBFC56D5BAA9}" srcId="{EE6F2E58-B145-4D21-8A4E-9A1D6F0539F3}" destId="{0B94629B-6609-47CF-9C45-43A79047F1F7}" srcOrd="0" destOrd="0" parTransId="{B0B3B689-85E3-417D-A2A5-00391EBB2545}" sibTransId="{28DDB3CA-C358-4EA4-BF6D-B63ACDCB4863}"/>
    <dgm:cxn modelId="{822AD74B-3C4B-402F-BB5F-0D37E37FF3FB}" srcId="{56F44CE2-5067-41E2-A2C8-1AA2E23B615A}" destId="{EE6F2E58-B145-4D21-8A4E-9A1D6F0539F3}" srcOrd="0" destOrd="0" parTransId="{67BFEF7F-7CCD-4E86-82E9-962146BC77BD}" sibTransId="{A0CE82C7-2015-410B-A787-48CC4C689CE3}"/>
    <dgm:cxn modelId="{2F6E3F4C-8271-4FEC-89B7-1576F5BDA725}" srcId="{0B94629B-6609-47CF-9C45-43A79047F1F7}" destId="{29448BFF-8FCC-4281-ADD2-ACB570A69710}" srcOrd="0" destOrd="0" parTransId="{032C8435-8D0B-44DE-9D79-1C1BD8897935}" sibTransId="{52EABBBD-D05C-4838-86EC-380B08B84FBC}"/>
    <dgm:cxn modelId="{B0869648-CC91-455E-B82E-FC3BDEB98FAC}" type="presOf" srcId="{AFA21C42-7F7D-421D-A7D3-809693DC8E67}" destId="{C907114E-2595-4BA9-A515-EB91F1E00A30}" srcOrd="0" destOrd="0" presId="urn:microsoft.com/office/officeart/2005/8/layout/hierarchy6"/>
    <dgm:cxn modelId="{75B382F7-04F1-4534-8E0C-D036219164E9}" srcId="{A3E77829-D2DB-4701-8C31-8F0C6A8D4D86}" destId="{AFA21C42-7F7D-421D-A7D3-809693DC8E67}" srcOrd="0" destOrd="0" parTransId="{A5C63547-DA72-4EC3-AC77-4F0DAB943B8C}" sibTransId="{D6211CEE-2A88-4DAC-8761-DB9F72C694F5}"/>
    <dgm:cxn modelId="{B676C32E-B8AB-4980-B687-35B1C066F958}" type="presOf" srcId="{EE6F2E58-B145-4D21-8A4E-9A1D6F0539F3}" destId="{2BB42F4F-BB21-4172-B074-13568BE8A2E3}" srcOrd="0" destOrd="0" presId="urn:microsoft.com/office/officeart/2005/8/layout/hierarchy6"/>
    <dgm:cxn modelId="{34F5BB1A-BB5C-4AAA-9C1F-EF41EE094D78}" type="presOf" srcId="{82276199-CF3B-4477-B3C5-A18DD01AFC25}" destId="{FE6FD7A3-D51B-4D03-9406-C4DB09E9702F}" srcOrd="0" destOrd="0" presId="urn:microsoft.com/office/officeart/2005/8/layout/hierarchy6"/>
    <dgm:cxn modelId="{E9FD5549-53A5-4BEF-86B3-D06E8DEDE652}" type="presOf" srcId="{A3E77829-D2DB-4701-8C31-8F0C6A8D4D86}" destId="{EA6C0C41-B35A-418B-A98C-27E1CE8A8C98}" srcOrd="0" destOrd="0" presId="urn:microsoft.com/office/officeart/2005/8/layout/hierarchy6"/>
    <dgm:cxn modelId="{DB5B279C-25D3-4889-A4CA-83F905205937}" type="presOf" srcId="{88B26093-BEB5-457B-A63B-52DB61E9945C}" destId="{46B75EDF-4BE5-48E9-BDB9-D76B6AFF873B}" srcOrd="0" destOrd="0" presId="urn:microsoft.com/office/officeart/2005/8/layout/hierarchy6"/>
    <dgm:cxn modelId="{65C7E162-046C-4E74-99CE-80F1D77461E7}" type="presOf" srcId="{A5C63547-DA72-4EC3-AC77-4F0DAB943B8C}" destId="{F0FBFA60-3ECC-4115-808A-344710E07C80}" srcOrd="0" destOrd="0" presId="urn:microsoft.com/office/officeart/2005/8/layout/hierarchy6"/>
    <dgm:cxn modelId="{C258558A-856E-40D5-938D-C36F67977023}" type="presOf" srcId="{6F96CD6E-B6CE-419A-9883-7F3920905196}" destId="{3649DDF3-270E-4B12-AAF4-5A7EC6065EA5}" srcOrd="0" destOrd="0" presId="urn:microsoft.com/office/officeart/2005/8/layout/hierarchy6"/>
    <dgm:cxn modelId="{7F9C87FB-E771-49E0-A03D-C00F04A0ECED}" type="presOf" srcId="{0B94629B-6609-47CF-9C45-43A79047F1F7}" destId="{5423F4DC-7240-47F4-A635-B6D9004500E3}" srcOrd="0" destOrd="0" presId="urn:microsoft.com/office/officeart/2005/8/layout/hierarchy6"/>
    <dgm:cxn modelId="{1EE838AD-8258-4084-8B7A-B1CE21830481}" srcId="{88B26093-BEB5-457B-A63B-52DB61E9945C}" destId="{A3E77829-D2DB-4701-8C31-8F0C6A8D4D86}" srcOrd="0" destOrd="0" parTransId="{8F9D174D-D542-4E30-84CF-4F16807F6394}" sibTransId="{AF34237E-BF1D-431E-9385-621CF3D5DE29}"/>
    <dgm:cxn modelId="{E9A66DA3-C031-4D63-AEDA-190776692D7B}" type="presOf" srcId="{29448BFF-8FCC-4281-ADD2-ACB570A69710}" destId="{4E9CD26B-2E26-4055-924B-5711B1302BAB}" srcOrd="0" destOrd="0" presId="urn:microsoft.com/office/officeart/2005/8/layout/hierarchy6"/>
    <dgm:cxn modelId="{28E18851-DE9B-414D-8E09-FF81043531BA}" srcId="{A3E77829-D2DB-4701-8C31-8F0C6A8D4D86}" destId="{56F44CE2-5067-41E2-A2C8-1AA2E23B615A}" srcOrd="1" destOrd="0" parTransId="{6F96CD6E-B6CE-419A-9883-7F3920905196}" sibTransId="{00391DF1-FB66-41D6-B7DF-44C23FCA7A00}"/>
    <dgm:cxn modelId="{74546176-9273-458D-AD46-61DDA6CF9340}" type="presOf" srcId="{67BFEF7F-7CCD-4E86-82E9-962146BC77BD}" destId="{DFA4AF6A-5DCE-4898-B1B1-17ECEAD7F16B}" srcOrd="0" destOrd="0" presId="urn:microsoft.com/office/officeart/2005/8/layout/hierarchy6"/>
    <dgm:cxn modelId="{A02F6232-CA89-470E-BE29-743FC41F3D50}" type="presOf" srcId="{56F44CE2-5067-41E2-A2C8-1AA2E23B615A}" destId="{23AEB238-DDF1-406F-9004-74923D0841FE}" srcOrd="0" destOrd="0" presId="urn:microsoft.com/office/officeart/2005/8/layout/hierarchy6"/>
    <dgm:cxn modelId="{A9B7BBC0-4E23-4EEE-91BF-4C24D0608E13}" srcId="{AFA21C42-7F7D-421D-A7D3-809693DC8E67}" destId="{5963BC4D-6B51-493B-86AB-C2843F2E8BDA}" srcOrd="0" destOrd="0" parTransId="{82276199-CF3B-4477-B3C5-A18DD01AFC25}" sibTransId="{8DF2FDA9-6032-4F0C-A509-BDAC89F77E18}"/>
    <dgm:cxn modelId="{78C18DE9-D61A-4B81-BF7A-2412DBD73126}" type="presOf" srcId="{032C8435-8D0B-44DE-9D79-1C1BD8897935}" destId="{0E6936F2-54A4-4A34-8D04-70E4777AF810}" srcOrd="0" destOrd="0" presId="urn:microsoft.com/office/officeart/2005/8/layout/hierarchy6"/>
    <dgm:cxn modelId="{E7FC8AD9-855B-42A5-B8B3-1F347CBC463C}" type="presOf" srcId="{B0B3B689-85E3-417D-A2A5-00391EBB2545}" destId="{3AAB3A64-1835-4431-96E1-60BD92034B23}" srcOrd="0" destOrd="0" presId="urn:microsoft.com/office/officeart/2005/8/layout/hierarchy6"/>
    <dgm:cxn modelId="{FEE28762-0CB0-4063-BD00-621EA6389937}" type="presParOf" srcId="{46B75EDF-4BE5-48E9-BDB9-D76B6AFF873B}" destId="{55F020DC-7CE4-4607-BAD7-B7C979E4C289}" srcOrd="0" destOrd="0" presId="urn:microsoft.com/office/officeart/2005/8/layout/hierarchy6"/>
    <dgm:cxn modelId="{09277A10-1AF6-4456-B1A7-CF1590E07A9A}" type="presParOf" srcId="{55F020DC-7CE4-4607-BAD7-B7C979E4C289}" destId="{0CC6EC97-1249-4741-B218-390CC2801CE3}" srcOrd="0" destOrd="0" presId="urn:microsoft.com/office/officeart/2005/8/layout/hierarchy6"/>
    <dgm:cxn modelId="{8E98001A-9327-4605-8AEC-D59299ADDA9E}" type="presParOf" srcId="{0CC6EC97-1249-4741-B218-390CC2801CE3}" destId="{DA77AC21-36CF-403F-A1BF-8F1049CCFD06}" srcOrd="0" destOrd="0" presId="urn:microsoft.com/office/officeart/2005/8/layout/hierarchy6"/>
    <dgm:cxn modelId="{B29B110F-CF67-4456-A371-D067F9198422}" type="presParOf" srcId="{DA77AC21-36CF-403F-A1BF-8F1049CCFD06}" destId="{EA6C0C41-B35A-418B-A98C-27E1CE8A8C98}" srcOrd="0" destOrd="0" presId="urn:microsoft.com/office/officeart/2005/8/layout/hierarchy6"/>
    <dgm:cxn modelId="{4DF70499-C6CA-4487-A2AE-0BD52BAE3D71}" type="presParOf" srcId="{DA77AC21-36CF-403F-A1BF-8F1049CCFD06}" destId="{7DE962B9-8903-423F-9751-D9DEABCA0098}" srcOrd="1" destOrd="0" presId="urn:microsoft.com/office/officeart/2005/8/layout/hierarchy6"/>
    <dgm:cxn modelId="{CBD5E327-C79A-4379-A1EF-CC75C95D9251}" type="presParOf" srcId="{7DE962B9-8903-423F-9751-D9DEABCA0098}" destId="{F0FBFA60-3ECC-4115-808A-344710E07C80}" srcOrd="0" destOrd="0" presId="urn:microsoft.com/office/officeart/2005/8/layout/hierarchy6"/>
    <dgm:cxn modelId="{9F954503-BF48-47B0-9904-742C216EAAF3}" type="presParOf" srcId="{7DE962B9-8903-423F-9751-D9DEABCA0098}" destId="{26F79D26-84A4-43E3-B5E1-64D69E8B08DE}" srcOrd="1" destOrd="0" presId="urn:microsoft.com/office/officeart/2005/8/layout/hierarchy6"/>
    <dgm:cxn modelId="{28639A5A-7B58-4088-94BD-6B90A39478DA}" type="presParOf" srcId="{26F79D26-84A4-43E3-B5E1-64D69E8B08DE}" destId="{C907114E-2595-4BA9-A515-EB91F1E00A30}" srcOrd="0" destOrd="0" presId="urn:microsoft.com/office/officeart/2005/8/layout/hierarchy6"/>
    <dgm:cxn modelId="{B658E672-ED44-472C-A300-33F3E66A9F07}" type="presParOf" srcId="{26F79D26-84A4-43E3-B5E1-64D69E8B08DE}" destId="{FFD3B034-2841-4A9F-A2A7-F0315040C0F5}" srcOrd="1" destOrd="0" presId="urn:microsoft.com/office/officeart/2005/8/layout/hierarchy6"/>
    <dgm:cxn modelId="{79915AC2-91AC-4445-BD9C-52480F75A214}" type="presParOf" srcId="{FFD3B034-2841-4A9F-A2A7-F0315040C0F5}" destId="{FE6FD7A3-D51B-4D03-9406-C4DB09E9702F}" srcOrd="0" destOrd="0" presId="urn:microsoft.com/office/officeart/2005/8/layout/hierarchy6"/>
    <dgm:cxn modelId="{B38A49C8-05FE-4666-940B-F52AC43A712E}" type="presParOf" srcId="{FFD3B034-2841-4A9F-A2A7-F0315040C0F5}" destId="{5C0CF954-DB6F-4DD5-B36B-2D0C17CE207A}" srcOrd="1" destOrd="0" presId="urn:microsoft.com/office/officeart/2005/8/layout/hierarchy6"/>
    <dgm:cxn modelId="{124C255C-EB3E-4771-A8ED-825A623AC8D3}" type="presParOf" srcId="{5C0CF954-DB6F-4DD5-B36B-2D0C17CE207A}" destId="{84F0E77E-5297-47D0-AC9E-FFD2BC72B745}" srcOrd="0" destOrd="0" presId="urn:microsoft.com/office/officeart/2005/8/layout/hierarchy6"/>
    <dgm:cxn modelId="{1D25FD65-FEEE-4641-B52F-2DFE4931BB1B}" type="presParOf" srcId="{5C0CF954-DB6F-4DD5-B36B-2D0C17CE207A}" destId="{31CCAD7C-9626-4172-8E4A-4D7911370B59}" srcOrd="1" destOrd="0" presId="urn:microsoft.com/office/officeart/2005/8/layout/hierarchy6"/>
    <dgm:cxn modelId="{82E2A279-D864-41A1-83B2-1FFFE280495E}" type="presParOf" srcId="{7DE962B9-8903-423F-9751-D9DEABCA0098}" destId="{3649DDF3-270E-4B12-AAF4-5A7EC6065EA5}" srcOrd="2" destOrd="0" presId="urn:microsoft.com/office/officeart/2005/8/layout/hierarchy6"/>
    <dgm:cxn modelId="{E730B05C-5A9B-4A89-951A-5452C7161AD7}" type="presParOf" srcId="{7DE962B9-8903-423F-9751-D9DEABCA0098}" destId="{BA77667C-6EE9-4912-8738-937D56C36D21}" srcOrd="3" destOrd="0" presId="urn:microsoft.com/office/officeart/2005/8/layout/hierarchy6"/>
    <dgm:cxn modelId="{440B6BC6-3F3B-49A8-8D38-6D4FBBE876F6}" type="presParOf" srcId="{BA77667C-6EE9-4912-8738-937D56C36D21}" destId="{23AEB238-DDF1-406F-9004-74923D0841FE}" srcOrd="0" destOrd="0" presId="urn:microsoft.com/office/officeart/2005/8/layout/hierarchy6"/>
    <dgm:cxn modelId="{25547E0C-FB39-490D-8C1F-1CC4822E0F75}" type="presParOf" srcId="{BA77667C-6EE9-4912-8738-937D56C36D21}" destId="{E7504123-E2C0-43BB-BD64-DD24E8C78CC1}" srcOrd="1" destOrd="0" presId="urn:microsoft.com/office/officeart/2005/8/layout/hierarchy6"/>
    <dgm:cxn modelId="{74EEFC4D-366B-4025-ACDC-A95035F9D113}" type="presParOf" srcId="{E7504123-E2C0-43BB-BD64-DD24E8C78CC1}" destId="{DFA4AF6A-5DCE-4898-B1B1-17ECEAD7F16B}" srcOrd="0" destOrd="0" presId="urn:microsoft.com/office/officeart/2005/8/layout/hierarchy6"/>
    <dgm:cxn modelId="{7D8330DD-146F-4108-9137-2A6DF151E309}" type="presParOf" srcId="{E7504123-E2C0-43BB-BD64-DD24E8C78CC1}" destId="{A9D113EC-D64F-4BA3-AF0D-34F640E5632D}" srcOrd="1" destOrd="0" presId="urn:microsoft.com/office/officeart/2005/8/layout/hierarchy6"/>
    <dgm:cxn modelId="{0FC3CA0E-0ECB-49DF-80D4-C08DA3D07AEC}" type="presParOf" srcId="{A9D113EC-D64F-4BA3-AF0D-34F640E5632D}" destId="{2BB42F4F-BB21-4172-B074-13568BE8A2E3}" srcOrd="0" destOrd="0" presId="urn:microsoft.com/office/officeart/2005/8/layout/hierarchy6"/>
    <dgm:cxn modelId="{CD63F6D5-7046-4417-943E-8E51BCAA0414}" type="presParOf" srcId="{A9D113EC-D64F-4BA3-AF0D-34F640E5632D}" destId="{535EA4D1-B573-47A3-8B7B-55C06005D543}" srcOrd="1" destOrd="0" presId="urn:microsoft.com/office/officeart/2005/8/layout/hierarchy6"/>
    <dgm:cxn modelId="{0F2B829C-F8FD-4383-866A-49502F906263}" type="presParOf" srcId="{535EA4D1-B573-47A3-8B7B-55C06005D543}" destId="{3AAB3A64-1835-4431-96E1-60BD92034B23}" srcOrd="0" destOrd="0" presId="urn:microsoft.com/office/officeart/2005/8/layout/hierarchy6"/>
    <dgm:cxn modelId="{4DA2DAB9-3FF4-4350-BBDE-341B19B5F83F}" type="presParOf" srcId="{535EA4D1-B573-47A3-8B7B-55C06005D543}" destId="{3457BA46-7751-4640-9134-5C854CBA59A5}" srcOrd="1" destOrd="0" presId="urn:microsoft.com/office/officeart/2005/8/layout/hierarchy6"/>
    <dgm:cxn modelId="{B44FD180-C17E-4D65-B126-3B56D906056A}" type="presParOf" srcId="{3457BA46-7751-4640-9134-5C854CBA59A5}" destId="{5423F4DC-7240-47F4-A635-B6D9004500E3}" srcOrd="0" destOrd="0" presId="urn:microsoft.com/office/officeart/2005/8/layout/hierarchy6"/>
    <dgm:cxn modelId="{BC4E227F-3EFA-41A2-93DE-EAF45226B54D}" type="presParOf" srcId="{3457BA46-7751-4640-9134-5C854CBA59A5}" destId="{DF2C063A-781E-4537-AC4F-82F4BA6AFC37}" srcOrd="1" destOrd="0" presId="urn:microsoft.com/office/officeart/2005/8/layout/hierarchy6"/>
    <dgm:cxn modelId="{B666C4F2-CB34-43BE-BF63-AB37F237822D}" type="presParOf" srcId="{DF2C063A-781E-4537-AC4F-82F4BA6AFC37}" destId="{0E6936F2-54A4-4A34-8D04-70E4777AF810}" srcOrd="0" destOrd="0" presId="urn:microsoft.com/office/officeart/2005/8/layout/hierarchy6"/>
    <dgm:cxn modelId="{1C14CD14-D236-4325-8677-FA84BAA8D330}" type="presParOf" srcId="{DF2C063A-781E-4537-AC4F-82F4BA6AFC37}" destId="{CBF06378-288D-4595-8699-81C3AEBC7C2D}" srcOrd="1" destOrd="0" presId="urn:microsoft.com/office/officeart/2005/8/layout/hierarchy6"/>
    <dgm:cxn modelId="{20925D5C-F5B6-4D12-9BE6-73EA02693459}" type="presParOf" srcId="{CBF06378-288D-4595-8699-81C3AEBC7C2D}" destId="{4E9CD26B-2E26-4055-924B-5711B1302BAB}" srcOrd="0" destOrd="0" presId="urn:microsoft.com/office/officeart/2005/8/layout/hierarchy6"/>
    <dgm:cxn modelId="{F2C92AD5-1068-4FCB-98BA-16645FAFB5E7}" type="presParOf" srcId="{CBF06378-288D-4595-8699-81C3AEBC7C2D}" destId="{C27CA0B6-9627-46D9-BF43-9DEF9F3FEC56}" srcOrd="1" destOrd="0" presId="urn:microsoft.com/office/officeart/2005/8/layout/hierarchy6"/>
    <dgm:cxn modelId="{EDBCEBEA-D73E-4BAA-80A4-B15FAEC086E3}" type="presParOf" srcId="{46B75EDF-4BE5-48E9-BDB9-D76B6AFF873B}" destId="{38EADEF8-0274-4D70-9F85-7B531236C311}"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6C0C41-B35A-418B-A98C-27E1CE8A8C98}">
      <dsp:nvSpPr>
        <dsp:cNvPr id="0" name=""/>
        <dsp:cNvSpPr/>
      </dsp:nvSpPr>
      <dsp:spPr>
        <a:xfrm>
          <a:off x="2460200" y="629"/>
          <a:ext cx="1775674" cy="761809"/>
        </a:xfrm>
        <a:prstGeom prst="roundRect">
          <a:avLst>
            <a:gd name="adj" fmla="val 10000"/>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a:t>CEMP Base Plan</a:t>
          </a:r>
        </a:p>
      </dsp:txBody>
      <dsp:txXfrm>
        <a:off x="2482513" y="22942"/>
        <a:ext cx="1731048" cy="717183"/>
      </dsp:txXfrm>
    </dsp:sp>
    <dsp:sp modelId="{F0FBFA60-3ECC-4115-808A-344710E07C80}">
      <dsp:nvSpPr>
        <dsp:cNvPr id="0" name=""/>
        <dsp:cNvSpPr/>
      </dsp:nvSpPr>
      <dsp:spPr>
        <a:xfrm>
          <a:off x="2389266" y="762438"/>
          <a:ext cx="958771" cy="304723"/>
        </a:xfrm>
        <a:custGeom>
          <a:avLst/>
          <a:gdLst/>
          <a:ahLst/>
          <a:cxnLst/>
          <a:rect l="0" t="0" r="0" b="0"/>
          <a:pathLst>
            <a:path>
              <a:moveTo>
                <a:pt x="958771" y="0"/>
              </a:moveTo>
              <a:lnTo>
                <a:pt x="958771" y="152361"/>
              </a:lnTo>
              <a:lnTo>
                <a:pt x="0" y="152361"/>
              </a:lnTo>
              <a:lnTo>
                <a:pt x="0" y="30472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07114E-2595-4BA9-A515-EB91F1E00A30}">
      <dsp:nvSpPr>
        <dsp:cNvPr id="0" name=""/>
        <dsp:cNvSpPr/>
      </dsp:nvSpPr>
      <dsp:spPr>
        <a:xfrm>
          <a:off x="1606084" y="1067162"/>
          <a:ext cx="1566363" cy="761809"/>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a:solidFill>
                <a:schemeClr val="tx1"/>
              </a:solidFill>
            </a:rPr>
            <a:t>Emergency Support Function Annexes</a:t>
          </a:r>
        </a:p>
      </dsp:txBody>
      <dsp:txXfrm>
        <a:off x="1628397" y="1089475"/>
        <a:ext cx="1521737" cy="717183"/>
      </dsp:txXfrm>
    </dsp:sp>
    <dsp:sp modelId="{FE6FD7A3-D51B-4D03-9406-C4DB09E9702F}">
      <dsp:nvSpPr>
        <dsp:cNvPr id="0" name=""/>
        <dsp:cNvSpPr/>
      </dsp:nvSpPr>
      <dsp:spPr>
        <a:xfrm>
          <a:off x="2343546" y="1828971"/>
          <a:ext cx="91440" cy="304723"/>
        </a:xfrm>
        <a:custGeom>
          <a:avLst/>
          <a:gdLst/>
          <a:ahLst/>
          <a:cxnLst/>
          <a:rect l="0" t="0" r="0" b="0"/>
          <a:pathLst>
            <a:path>
              <a:moveTo>
                <a:pt x="45720" y="0"/>
              </a:moveTo>
              <a:lnTo>
                <a:pt x="45720" y="30472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F0E77E-5297-47D0-AC9E-FFD2BC72B745}">
      <dsp:nvSpPr>
        <dsp:cNvPr id="0" name=""/>
        <dsp:cNvSpPr/>
      </dsp:nvSpPr>
      <dsp:spPr>
        <a:xfrm>
          <a:off x="1817909" y="2133695"/>
          <a:ext cx="1142713" cy="761809"/>
        </a:xfrm>
        <a:prstGeom prst="roundRect">
          <a:avLst>
            <a:gd name="adj" fmla="val 10000"/>
          </a:avLst>
        </a:prstGeom>
        <a:solidFill>
          <a:srgbClr val="881C1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a:t>Emergency Operations Center Procedures</a:t>
          </a:r>
        </a:p>
      </dsp:txBody>
      <dsp:txXfrm>
        <a:off x="1840222" y="2156008"/>
        <a:ext cx="1098087" cy="717183"/>
      </dsp:txXfrm>
    </dsp:sp>
    <dsp:sp modelId="{3649DDF3-270E-4B12-AAF4-5A7EC6065EA5}">
      <dsp:nvSpPr>
        <dsp:cNvPr id="0" name=""/>
        <dsp:cNvSpPr/>
      </dsp:nvSpPr>
      <dsp:spPr>
        <a:xfrm>
          <a:off x="3348037" y="762438"/>
          <a:ext cx="954588" cy="304723"/>
        </a:xfrm>
        <a:custGeom>
          <a:avLst/>
          <a:gdLst/>
          <a:ahLst/>
          <a:cxnLst/>
          <a:rect l="0" t="0" r="0" b="0"/>
          <a:pathLst>
            <a:path>
              <a:moveTo>
                <a:pt x="0" y="0"/>
              </a:moveTo>
              <a:lnTo>
                <a:pt x="0" y="152361"/>
              </a:lnTo>
              <a:lnTo>
                <a:pt x="954588" y="152361"/>
              </a:lnTo>
              <a:lnTo>
                <a:pt x="954588" y="30472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AEB238-DDF1-406F-9004-74923D0841FE}">
      <dsp:nvSpPr>
        <dsp:cNvPr id="0" name=""/>
        <dsp:cNvSpPr/>
      </dsp:nvSpPr>
      <dsp:spPr>
        <a:xfrm>
          <a:off x="3515262" y="1067162"/>
          <a:ext cx="1574728" cy="761809"/>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a:solidFill>
                <a:schemeClr val="tx1"/>
              </a:solidFill>
            </a:rPr>
            <a:t>Additional Plans </a:t>
          </a:r>
          <a:r>
            <a:rPr lang="en-US" sz="900" kern="1200" dirty="0" smtClean="0">
              <a:solidFill>
                <a:schemeClr val="tx1"/>
              </a:solidFill>
            </a:rPr>
            <a:t>/Annexes</a:t>
          </a:r>
          <a:endParaRPr lang="en-US" sz="900" kern="1200" dirty="0">
            <a:solidFill>
              <a:schemeClr val="tx1"/>
            </a:solidFill>
          </a:endParaRPr>
        </a:p>
      </dsp:txBody>
      <dsp:txXfrm>
        <a:off x="3537575" y="1089475"/>
        <a:ext cx="1530102" cy="717183"/>
      </dsp:txXfrm>
    </dsp:sp>
    <dsp:sp modelId="{DFA4AF6A-5DCE-4898-B1B1-17ECEAD7F16B}">
      <dsp:nvSpPr>
        <dsp:cNvPr id="0" name=""/>
        <dsp:cNvSpPr/>
      </dsp:nvSpPr>
      <dsp:spPr>
        <a:xfrm>
          <a:off x="4256906" y="1828971"/>
          <a:ext cx="91440" cy="304723"/>
        </a:xfrm>
        <a:custGeom>
          <a:avLst/>
          <a:gdLst/>
          <a:ahLst/>
          <a:cxnLst/>
          <a:rect l="0" t="0" r="0" b="0"/>
          <a:pathLst>
            <a:path>
              <a:moveTo>
                <a:pt x="45720" y="0"/>
              </a:moveTo>
              <a:lnTo>
                <a:pt x="45720" y="30472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B42F4F-BB21-4172-B074-13568BE8A2E3}">
      <dsp:nvSpPr>
        <dsp:cNvPr id="0" name=""/>
        <dsp:cNvSpPr/>
      </dsp:nvSpPr>
      <dsp:spPr>
        <a:xfrm>
          <a:off x="3731269" y="2133695"/>
          <a:ext cx="1142713" cy="761809"/>
        </a:xfrm>
        <a:prstGeom prst="roundRect">
          <a:avLst>
            <a:gd name="adj" fmla="val 10000"/>
          </a:avLst>
        </a:prstGeom>
        <a:solidFill>
          <a:srgbClr val="881C1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a:t>Hazard Mitigation Plan</a:t>
          </a:r>
        </a:p>
      </dsp:txBody>
      <dsp:txXfrm>
        <a:off x="3753582" y="2156008"/>
        <a:ext cx="1098087" cy="717183"/>
      </dsp:txXfrm>
    </dsp:sp>
    <dsp:sp modelId="{3AAB3A64-1835-4431-96E1-60BD92034B23}">
      <dsp:nvSpPr>
        <dsp:cNvPr id="0" name=""/>
        <dsp:cNvSpPr/>
      </dsp:nvSpPr>
      <dsp:spPr>
        <a:xfrm>
          <a:off x="4256906" y="2895504"/>
          <a:ext cx="91440" cy="304723"/>
        </a:xfrm>
        <a:custGeom>
          <a:avLst/>
          <a:gdLst/>
          <a:ahLst/>
          <a:cxnLst/>
          <a:rect l="0" t="0" r="0" b="0"/>
          <a:pathLst>
            <a:path>
              <a:moveTo>
                <a:pt x="45720" y="0"/>
              </a:moveTo>
              <a:lnTo>
                <a:pt x="45720" y="30472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23F4DC-7240-47F4-A635-B6D9004500E3}">
      <dsp:nvSpPr>
        <dsp:cNvPr id="0" name=""/>
        <dsp:cNvSpPr/>
      </dsp:nvSpPr>
      <dsp:spPr>
        <a:xfrm>
          <a:off x="3731269" y="3200228"/>
          <a:ext cx="1142713" cy="761809"/>
        </a:xfrm>
        <a:prstGeom prst="roundRect">
          <a:avLst>
            <a:gd name="adj" fmla="val 10000"/>
          </a:avLst>
        </a:prstGeom>
        <a:solidFill>
          <a:srgbClr val="881C1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a:t>Emergency Notification System Protocols Annex</a:t>
          </a:r>
        </a:p>
      </dsp:txBody>
      <dsp:txXfrm>
        <a:off x="3753582" y="3222541"/>
        <a:ext cx="1098087" cy="717183"/>
      </dsp:txXfrm>
    </dsp:sp>
    <dsp:sp modelId="{0E6936F2-54A4-4A34-8D04-70E4777AF810}">
      <dsp:nvSpPr>
        <dsp:cNvPr id="0" name=""/>
        <dsp:cNvSpPr/>
      </dsp:nvSpPr>
      <dsp:spPr>
        <a:xfrm>
          <a:off x="4256906" y="3962037"/>
          <a:ext cx="91440" cy="304723"/>
        </a:xfrm>
        <a:custGeom>
          <a:avLst/>
          <a:gdLst/>
          <a:ahLst/>
          <a:cxnLst/>
          <a:rect l="0" t="0" r="0" b="0"/>
          <a:pathLst>
            <a:path>
              <a:moveTo>
                <a:pt x="45720" y="0"/>
              </a:moveTo>
              <a:lnTo>
                <a:pt x="45720" y="30472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9CD26B-2E26-4055-924B-5711B1302BAB}">
      <dsp:nvSpPr>
        <dsp:cNvPr id="0" name=""/>
        <dsp:cNvSpPr/>
      </dsp:nvSpPr>
      <dsp:spPr>
        <a:xfrm>
          <a:off x="3731269" y="4266761"/>
          <a:ext cx="1142713" cy="761809"/>
        </a:xfrm>
        <a:prstGeom prst="roundRect">
          <a:avLst>
            <a:gd name="adj" fmla="val 10000"/>
          </a:avLst>
        </a:prstGeom>
        <a:solidFill>
          <a:srgbClr val="881C1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Business Continuity Plans</a:t>
          </a:r>
          <a:endParaRPr lang="en-US" sz="900" kern="1200" dirty="0"/>
        </a:p>
      </dsp:txBody>
      <dsp:txXfrm>
        <a:off x="3753582" y="4289074"/>
        <a:ext cx="1098087" cy="71718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9190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Rot="1" noChangeAspect="1" noChangeArrowheads="1" noTextEdit="1"/>
          </p:cNvSpPr>
          <p:nvPr>
            <p:ph type="sldImg" idx="2"/>
          </p:nvPr>
        </p:nvSpPr>
        <p:spPr bwMode="auto">
          <a:xfrm>
            <a:off x="1143000" y="685800"/>
            <a:ext cx="4572000" cy="3429000"/>
          </a:xfrm>
          <a:prstGeom prst="rect">
            <a:avLst/>
          </a:prstGeom>
          <a:noFill/>
          <a:ln w="127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2051" name="Rectangle 3"/>
          <p:cNvSpPr>
            <a:spLocks noGrp="1" noChangeArrowheads="1"/>
          </p:cNvSpPr>
          <p:nvPr>
            <p:ph type="body" sz="quarter" idx="3"/>
          </p:nvPr>
        </p:nvSpPr>
        <p:spPr bwMode="auto">
          <a:xfrm>
            <a:off x="985838"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94799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25678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099" y="4646850"/>
            <a:ext cx="5485804" cy="3812259"/>
          </a:xfrm>
        </p:spPr>
        <p:txBody>
          <a:bodyPr/>
          <a:lstStyle/>
          <a:p>
            <a:pPr>
              <a:lnSpc>
                <a:spcPct val="150000"/>
              </a:lnSpc>
            </a:pPr>
            <a:r>
              <a:rPr lang="en-US" sz="1600" b="1" dirty="0"/>
              <a:t>Success in dealing with disasters depends on how:</a:t>
            </a:r>
          </a:p>
          <a:p>
            <a:pPr marL="284236" indent="-284236">
              <a:lnSpc>
                <a:spcPct val="150000"/>
              </a:lnSpc>
              <a:buFont typeface="Arial" pitchFamily="34" charset="0"/>
              <a:buChar char="•"/>
            </a:pPr>
            <a:r>
              <a:rPr lang="en-US" sz="1600" b="1" dirty="0"/>
              <a:t>Well prepared we are</a:t>
            </a:r>
          </a:p>
          <a:p>
            <a:pPr marL="284236" indent="-284236">
              <a:lnSpc>
                <a:spcPct val="150000"/>
              </a:lnSpc>
              <a:buFont typeface="Arial" pitchFamily="34" charset="0"/>
              <a:buChar char="•"/>
            </a:pPr>
            <a:r>
              <a:rPr lang="en-US" sz="1600" b="1" dirty="0"/>
              <a:t>How organized</a:t>
            </a:r>
          </a:p>
          <a:p>
            <a:pPr marL="284236" indent="-284236">
              <a:lnSpc>
                <a:spcPct val="150000"/>
              </a:lnSpc>
              <a:buFont typeface="Arial" pitchFamily="34" charset="0"/>
              <a:buChar char="•"/>
            </a:pPr>
            <a:r>
              <a:rPr lang="en-US" sz="1600" b="1" dirty="0"/>
              <a:t>And coordinated we are.</a:t>
            </a:r>
          </a:p>
          <a:p>
            <a:pPr>
              <a:lnSpc>
                <a:spcPct val="150000"/>
              </a:lnSpc>
            </a:pPr>
            <a:endParaRPr lang="en-US" sz="1400" b="1" dirty="0"/>
          </a:p>
          <a:p>
            <a:pPr>
              <a:lnSpc>
                <a:spcPct val="150000"/>
              </a:lnSpc>
            </a:pPr>
            <a:r>
              <a:rPr lang="en-US" sz="1400" b="1" dirty="0"/>
              <a:t>These phases outline the steps in preventing, preparing for, responding to and managing the effects of emergencies.</a:t>
            </a:r>
          </a:p>
          <a:p>
            <a:pPr marL="284236" indent="-284236">
              <a:lnSpc>
                <a:spcPct val="150000"/>
              </a:lnSpc>
              <a:buFont typeface="Wingdings" pitchFamily="2" charset="2"/>
              <a:buChar char="ü"/>
            </a:pPr>
            <a:endParaRPr lang="en-US" sz="1400" b="1" dirty="0"/>
          </a:p>
        </p:txBody>
      </p:sp>
      <p:sp>
        <p:nvSpPr>
          <p:cNvPr id="4" name="Slide Number Placeholder 3"/>
          <p:cNvSpPr>
            <a:spLocks noGrp="1"/>
          </p:cNvSpPr>
          <p:nvPr>
            <p:ph type="sldNum" sz="quarter" idx="10"/>
          </p:nvPr>
        </p:nvSpPr>
        <p:spPr>
          <a:xfrm>
            <a:off x="3884755" y="8685553"/>
            <a:ext cx="2971697" cy="456888"/>
          </a:xfrm>
          <a:prstGeom prst="rect">
            <a:avLst/>
          </a:prstGeom>
        </p:spPr>
        <p:txBody>
          <a:bodyPr lIns="90955" tIns="45478" rIns="90955" bIns="45478"/>
          <a:lstStyle/>
          <a:p>
            <a:pPr>
              <a:defRPr/>
            </a:pPr>
            <a:fld id="{B2F021E5-CFB5-4BE0-AAF7-2C5873BE7235}" type="slidenum">
              <a:rPr lang="en-US" smtClean="0"/>
              <a:pPr>
                <a:defRPr/>
              </a:pPr>
              <a:t>10</a:t>
            </a:fld>
            <a:endParaRPr lang="en-US" dirty="0"/>
          </a:p>
        </p:txBody>
      </p:sp>
    </p:spTree>
    <p:extLst>
      <p:ext uri="{BB962C8B-B14F-4D97-AF65-F5344CB8AC3E}">
        <p14:creationId xmlns:p14="http://schemas.microsoft.com/office/powerpoint/2010/main" val="4087954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099" y="4646848"/>
            <a:ext cx="5485804" cy="3812260"/>
          </a:xfrm>
        </p:spPr>
        <p:txBody>
          <a:bodyPr/>
          <a:lstStyle/>
          <a:p>
            <a:pPr>
              <a:lnSpc>
                <a:spcPct val="150000"/>
              </a:lnSpc>
            </a:pPr>
            <a:r>
              <a:rPr lang="en-US" sz="1600" b="1" dirty="0"/>
              <a:t>Success in dealing with disasters depends on how:</a:t>
            </a:r>
          </a:p>
          <a:p>
            <a:pPr marL="279949" indent="-279949">
              <a:lnSpc>
                <a:spcPct val="150000"/>
              </a:lnSpc>
              <a:buFont typeface="Arial" pitchFamily="34" charset="0"/>
              <a:buChar char="•"/>
            </a:pPr>
            <a:r>
              <a:rPr lang="en-US" sz="1600" b="1" dirty="0"/>
              <a:t>Well prepared we are</a:t>
            </a:r>
          </a:p>
          <a:p>
            <a:pPr marL="279949" indent="-279949">
              <a:lnSpc>
                <a:spcPct val="150000"/>
              </a:lnSpc>
              <a:buFont typeface="Arial" pitchFamily="34" charset="0"/>
              <a:buChar char="•"/>
            </a:pPr>
            <a:r>
              <a:rPr lang="en-US" sz="1600" b="1" dirty="0"/>
              <a:t>How organized</a:t>
            </a:r>
          </a:p>
          <a:p>
            <a:pPr marL="279949" indent="-279949">
              <a:lnSpc>
                <a:spcPct val="150000"/>
              </a:lnSpc>
              <a:buFont typeface="Arial" pitchFamily="34" charset="0"/>
              <a:buChar char="•"/>
            </a:pPr>
            <a:r>
              <a:rPr lang="en-US" sz="1600" b="1" dirty="0"/>
              <a:t>And coordinated we are.</a:t>
            </a:r>
          </a:p>
          <a:p>
            <a:pPr>
              <a:lnSpc>
                <a:spcPct val="150000"/>
              </a:lnSpc>
            </a:pPr>
            <a:endParaRPr lang="en-US" sz="1400" b="1" dirty="0"/>
          </a:p>
          <a:p>
            <a:pPr>
              <a:lnSpc>
                <a:spcPct val="150000"/>
              </a:lnSpc>
            </a:pPr>
            <a:r>
              <a:rPr lang="en-US" sz="1400" b="1" dirty="0"/>
              <a:t>These phases outline the steps in preventing, preparing for, responding to and managing the effects of emergencies.</a:t>
            </a:r>
          </a:p>
          <a:p>
            <a:pPr marL="279949" indent="-279949">
              <a:lnSpc>
                <a:spcPct val="150000"/>
              </a:lnSpc>
              <a:buFont typeface="Wingdings" pitchFamily="2" charset="2"/>
              <a:buChar char="ü"/>
            </a:pPr>
            <a:endParaRPr lang="en-US" sz="1400" b="1" dirty="0"/>
          </a:p>
        </p:txBody>
      </p:sp>
      <p:sp>
        <p:nvSpPr>
          <p:cNvPr id="4" name="Slide Number Placeholder 3"/>
          <p:cNvSpPr>
            <a:spLocks noGrp="1"/>
          </p:cNvSpPr>
          <p:nvPr>
            <p:ph type="sldNum" sz="quarter" idx="10"/>
          </p:nvPr>
        </p:nvSpPr>
        <p:spPr>
          <a:xfrm>
            <a:off x="3884753" y="8685552"/>
            <a:ext cx="2971697" cy="456889"/>
          </a:xfrm>
          <a:prstGeom prst="rect">
            <a:avLst/>
          </a:prstGeom>
        </p:spPr>
        <p:txBody>
          <a:bodyPr lIns="89584" tIns="44792" rIns="89584" bIns="44792"/>
          <a:lstStyle/>
          <a:p>
            <a:pPr>
              <a:defRPr/>
            </a:pPr>
            <a:fld id="{B2F021E5-CFB5-4BE0-AAF7-2C5873BE7235}" type="slidenum">
              <a:rPr lang="en-US" smtClean="0"/>
              <a:pPr>
                <a:defRPr/>
              </a:pPr>
              <a:t>11</a:t>
            </a:fld>
            <a:endParaRPr lang="en-US" dirty="0"/>
          </a:p>
        </p:txBody>
      </p:sp>
    </p:spTree>
    <p:extLst>
      <p:ext uri="{BB962C8B-B14F-4D97-AF65-F5344CB8AC3E}">
        <p14:creationId xmlns:p14="http://schemas.microsoft.com/office/powerpoint/2010/main" val="4087954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9949" indent="-279949">
              <a:lnSpc>
                <a:spcPct val="150000"/>
              </a:lnSpc>
              <a:buFont typeface="Wingdings" pitchFamily="2" charset="2"/>
              <a:buChar char="ü"/>
            </a:pPr>
            <a:r>
              <a:rPr lang="en-US" sz="1400" dirty="0"/>
              <a:t>Mitigation’s purpose is to </a:t>
            </a:r>
            <a:r>
              <a:rPr lang="en-US" sz="1400" b="1" dirty="0"/>
              <a:t>reduce or eliminate the potential impact </a:t>
            </a:r>
            <a:r>
              <a:rPr lang="en-US" sz="1400" dirty="0"/>
              <a:t>of an occurrence.</a:t>
            </a:r>
          </a:p>
          <a:p>
            <a:pPr marL="279949" indent="-279949">
              <a:lnSpc>
                <a:spcPct val="150000"/>
              </a:lnSpc>
              <a:buFont typeface="Wingdings" pitchFamily="2" charset="2"/>
              <a:buChar char="ü"/>
            </a:pPr>
            <a:r>
              <a:rPr lang="en-US" sz="1400" dirty="0"/>
              <a:t>Intended to </a:t>
            </a:r>
            <a:r>
              <a:rPr lang="en-US" sz="1400" b="1" dirty="0"/>
              <a:t>reduce the long term </a:t>
            </a:r>
            <a:r>
              <a:rPr lang="en-US" sz="1400" dirty="0"/>
              <a:t>risks on our Campus</a:t>
            </a:r>
          </a:p>
          <a:p>
            <a:pPr marL="279949" indent="-279949">
              <a:lnSpc>
                <a:spcPct val="150000"/>
              </a:lnSpc>
              <a:buFont typeface="Wingdings" pitchFamily="2" charset="2"/>
              <a:buChar char="ü"/>
            </a:pPr>
            <a:r>
              <a:rPr lang="en-US" sz="1400" dirty="0"/>
              <a:t>What mitigation actions have we untaken at our Universities?</a:t>
            </a:r>
          </a:p>
          <a:p>
            <a:pPr marL="727868" lvl="1" indent="-279949">
              <a:lnSpc>
                <a:spcPct val="150000"/>
              </a:lnSpc>
              <a:buFont typeface="Arial" pitchFamily="34" charset="0"/>
              <a:buChar char="•"/>
            </a:pPr>
            <a:r>
              <a:rPr lang="en-US" sz="1400" dirty="0"/>
              <a:t>Conduct the Threat and Vulnerability Assessment</a:t>
            </a:r>
          </a:p>
          <a:p>
            <a:pPr marL="727868" lvl="1" indent="-279949">
              <a:lnSpc>
                <a:spcPct val="150000"/>
              </a:lnSpc>
              <a:buFont typeface="Arial" pitchFamily="34" charset="0"/>
              <a:buChar char="•"/>
            </a:pPr>
            <a:r>
              <a:rPr lang="en-US" sz="1400" dirty="0"/>
              <a:t>Hazardous Materials tracking</a:t>
            </a:r>
          </a:p>
          <a:p>
            <a:pPr marL="727868" lvl="1" indent="-279949">
              <a:lnSpc>
                <a:spcPct val="150000"/>
              </a:lnSpc>
              <a:buFont typeface="Arial" pitchFamily="34" charset="0"/>
              <a:buChar char="•"/>
            </a:pPr>
            <a:r>
              <a:rPr lang="en-US" sz="1400" dirty="0"/>
              <a:t>Security concerns</a:t>
            </a:r>
          </a:p>
          <a:p>
            <a:pPr marL="727868" lvl="1" indent="-279949">
              <a:lnSpc>
                <a:spcPct val="150000"/>
              </a:lnSpc>
              <a:buFont typeface="Arial" pitchFamily="34" charset="0"/>
              <a:buChar char="•"/>
            </a:pPr>
            <a:r>
              <a:rPr lang="en-US" sz="1400" dirty="0"/>
              <a:t>Emergency notification</a:t>
            </a:r>
          </a:p>
          <a:p>
            <a:pPr marL="727868" lvl="1" indent="-279949">
              <a:lnSpc>
                <a:spcPct val="150000"/>
              </a:lnSpc>
              <a:buFont typeface="Arial" pitchFamily="34" charset="0"/>
              <a:buChar char="•"/>
            </a:pPr>
            <a:r>
              <a:rPr lang="en-US" sz="1400" dirty="0"/>
              <a:t>Development of response plans</a:t>
            </a:r>
          </a:p>
          <a:p>
            <a:pPr marL="727868" lvl="1" indent="-279949">
              <a:lnSpc>
                <a:spcPct val="150000"/>
              </a:lnSpc>
              <a:buFont typeface="Arial" pitchFamily="34" charset="0"/>
              <a:buChar char="•"/>
            </a:pPr>
            <a:r>
              <a:rPr lang="en-US" sz="1400" dirty="0"/>
              <a:t>Clearing storm drains, clearing sidewalks, providing lighting, fire exit drills and fire alarm systems</a:t>
            </a:r>
          </a:p>
        </p:txBody>
      </p:sp>
      <p:sp>
        <p:nvSpPr>
          <p:cNvPr id="4" name="Slide Number Placeholder 3"/>
          <p:cNvSpPr>
            <a:spLocks noGrp="1"/>
          </p:cNvSpPr>
          <p:nvPr>
            <p:ph type="sldNum" sz="quarter" idx="10"/>
          </p:nvPr>
        </p:nvSpPr>
        <p:spPr>
          <a:xfrm>
            <a:off x="3884753" y="8685552"/>
            <a:ext cx="2971697" cy="456889"/>
          </a:xfrm>
          <a:prstGeom prst="rect">
            <a:avLst/>
          </a:prstGeom>
        </p:spPr>
        <p:txBody>
          <a:bodyPr lIns="89584" tIns="44792" rIns="89584" bIns="44792"/>
          <a:lstStyle/>
          <a:p>
            <a:pPr>
              <a:defRPr/>
            </a:pPr>
            <a:fld id="{B2F021E5-CFB5-4BE0-AAF7-2C5873BE7235}" type="slidenum">
              <a:rPr lang="en-US" smtClean="0">
                <a:solidFill>
                  <a:prstClr val="black"/>
                </a:solidFill>
              </a:rPr>
              <a:pPr>
                <a:defRPr/>
              </a:pPr>
              <a:t>12</a:t>
            </a:fld>
            <a:endParaRPr lang="en-US" dirty="0">
              <a:solidFill>
                <a:prstClr val="black"/>
              </a:solidFill>
            </a:endParaRPr>
          </a:p>
        </p:txBody>
      </p:sp>
    </p:spTree>
    <p:extLst>
      <p:ext uri="{BB962C8B-B14F-4D97-AF65-F5344CB8AC3E}">
        <p14:creationId xmlns:p14="http://schemas.microsoft.com/office/powerpoint/2010/main" val="4087954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9949" indent="-279949">
              <a:buFont typeface="Wingdings" pitchFamily="2" charset="2"/>
              <a:buChar char="ü"/>
            </a:pPr>
            <a:r>
              <a:rPr lang="en-US" sz="1400" dirty="0"/>
              <a:t>Basically: Prevention </a:t>
            </a:r>
            <a:r>
              <a:rPr lang="en-US" sz="1400" b="1" dirty="0"/>
              <a:t>reduces the likelihood of an occurrence</a:t>
            </a:r>
            <a:r>
              <a:rPr lang="en-US" sz="1400" dirty="0"/>
              <a:t>.  </a:t>
            </a:r>
          </a:p>
          <a:p>
            <a:pPr marL="279949" indent="-279949">
              <a:buFont typeface="Wingdings" pitchFamily="2" charset="2"/>
              <a:buChar char="ü"/>
            </a:pPr>
            <a:endParaRPr lang="en-US" sz="1400" dirty="0"/>
          </a:p>
          <a:p>
            <a:pPr marL="279949" indent="-279949">
              <a:buFont typeface="Wingdings" pitchFamily="2" charset="2"/>
              <a:buChar char="ü"/>
            </a:pPr>
            <a:r>
              <a:rPr lang="en-US" sz="1400" dirty="0"/>
              <a:t>Prevention is intended to </a:t>
            </a:r>
            <a:r>
              <a:rPr lang="en-US" sz="1400" b="1" dirty="0"/>
              <a:t>create a deterrent </a:t>
            </a:r>
            <a:r>
              <a:rPr lang="en-US" sz="1400" dirty="0"/>
              <a:t>to something occurring.</a:t>
            </a:r>
          </a:p>
          <a:p>
            <a:pPr marL="279949" indent="-279949">
              <a:buFont typeface="Wingdings" pitchFamily="2" charset="2"/>
              <a:buChar char="ü"/>
            </a:pPr>
            <a:endParaRPr lang="en-US" sz="1400" dirty="0"/>
          </a:p>
          <a:p>
            <a:pPr marL="279949" indent="-279949">
              <a:buFont typeface="Wingdings" pitchFamily="2" charset="2"/>
              <a:buChar char="ü"/>
            </a:pPr>
            <a:r>
              <a:rPr lang="en-US" sz="1400" dirty="0"/>
              <a:t>Prevention is </a:t>
            </a:r>
            <a:r>
              <a:rPr lang="en-US" sz="1400" b="1" dirty="0"/>
              <a:t>always the best option </a:t>
            </a:r>
            <a:r>
              <a:rPr lang="en-US" sz="1400" dirty="0"/>
              <a:t>when possible.</a:t>
            </a:r>
          </a:p>
          <a:p>
            <a:pPr marL="279949" indent="-279949">
              <a:buFont typeface="Wingdings" pitchFamily="2" charset="2"/>
              <a:buChar char="ü"/>
            </a:pPr>
            <a:endParaRPr lang="en-US" sz="1400" dirty="0"/>
          </a:p>
          <a:p>
            <a:pPr marL="279949" indent="-279949">
              <a:buFont typeface="Wingdings" pitchFamily="2" charset="2"/>
              <a:buChar char="ü"/>
            </a:pPr>
            <a:r>
              <a:rPr lang="en-US" sz="1400" dirty="0"/>
              <a:t>What are some </a:t>
            </a:r>
            <a:r>
              <a:rPr lang="en-US" sz="1400" u="sng" dirty="0"/>
              <a:t>Prevention actions</a:t>
            </a:r>
            <a:r>
              <a:rPr lang="en-US" sz="1400" dirty="0"/>
              <a:t> that we take on a continuous basis:</a:t>
            </a:r>
          </a:p>
          <a:p>
            <a:pPr marL="727868" lvl="1" indent="-279949">
              <a:buFont typeface="Wingdings" pitchFamily="2" charset="2"/>
              <a:buChar char="ü"/>
            </a:pPr>
            <a:r>
              <a:rPr lang="en-US" sz="1400" dirty="0"/>
              <a:t>STARS</a:t>
            </a:r>
          </a:p>
          <a:p>
            <a:pPr marL="727868" lvl="1" indent="-279949">
              <a:buFont typeface="Wingdings" pitchFamily="2" charset="2"/>
              <a:buChar char="ü"/>
            </a:pPr>
            <a:r>
              <a:rPr lang="en-US" sz="1400" dirty="0"/>
              <a:t>Police Chief’s Advisory Committee</a:t>
            </a:r>
          </a:p>
          <a:p>
            <a:pPr marL="727868" lvl="1" indent="-279949">
              <a:buFont typeface="Wingdings" pitchFamily="2" charset="2"/>
              <a:buChar char="ü"/>
            </a:pPr>
            <a:r>
              <a:rPr lang="en-US" sz="1400" dirty="0"/>
              <a:t>Code enforcement</a:t>
            </a:r>
          </a:p>
          <a:p>
            <a:pPr marL="727868" lvl="1" indent="-279949">
              <a:buFont typeface="Wingdings" pitchFamily="2" charset="2"/>
              <a:buChar char="ü"/>
            </a:pPr>
            <a:r>
              <a:rPr lang="en-US" sz="1400" dirty="0"/>
              <a:t>Threat and Vulnerability Assessment</a:t>
            </a:r>
          </a:p>
        </p:txBody>
      </p:sp>
      <p:sp>
        <p:nvSpPr>
          <p:cNvPr id="4" name="Slide Number Placeholder 3"/>
          <p:cNvSpPr>
            <a:spLocks noGrp="1"/>
          </p:cNvSpPr>
          <p:nvPr>
            <p:ph type="sldNum" sz="quarter" idx="10"/>
          </p:nvPr>
        </p:nvSpPr>
        <p:spPr>
          <a:xfrm>
            <a:off x="3884753" y="8685552"/>
            <a:ext cx="2971697" cy="456889"/>
          </a:xfrm>
          <a:prstGeom prst="rect">
            <a:avLst/>
          </a:prstGeom>
        </p:spPr>
        <p:txBody>
          <a:bodyPr lIns="89584" tIns="44792" rIns="89584" bIns="44792"/>
          <a:lstStyle/>
          <a:p>
            <a:pPr>
              <a:defRPr/>
            </a:pPr>
            <a:fld id="{B2F021E5-CFB5-4BE0-AAF7-2C5873BE7235}" type="slidenum">
              <a:rPr lang="en-US" smtClean="0"/>
              <a:pPr>
                <a:defRPr/>
              </a:pPr>
              <a:t>13</a:t>
            </a:fld>
            <a:endParaRPr lang="en-US" dirty="0"/>
          </a:p>
        </p:txBody>
      </p:sp>
    </p:spTree>
    <p:extLst>
      <p:ext uri="{BB962C8B-B14F-4D97-AF65-F5344CB8AC3E}">
        <p14:creationId xmlns:p14="http://schemas.microsoft.com/office/powerpoint/2010/main" val="4087954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099" y="4122909"/>
            <a:ext cx="5485804" cy="4336200"/>
          </a:xfrm>
        </p:spPr>
        <p:txBody>
          <a:bodyPr/>
          <a:lstStyle/>
          <a:p>
            <a:pPr marL="279949" indent="-279949">
              <a:lnSpc>
                <a:spcPct val="150000"/>
              </a:lnSpc>
              <a:buFont typeface="Wingdings" pitchFamily="2" charset="2"/>
              <a:buChar char="ü"/>
            </a:pPr>
            <a:r>
              <a:rPr lang="en-US" sz="1400" dirty="0"/>
              <a:t>NIMS Preparedness video: 1:16</a:t>
            </a:r>
          </a:p>
          <a:p>
            <a:pPr marL="279949" indent="-279949">
              <a:lnSpc>
                <a:spcPct val="150000"/>
              </a:lnSpc>
              <a:buFont typeface="Wingdings" pitchFamily="2" charset="2"/>
              <a:buChar char="ü"/>
            </a:pPr>
            <a:r>
              <a:rPr lang="en-US" sz="1400" b="1" u="sng" dirty="0"/>
              <a:t>Preparedness is defined </a:t>
            </a:r>
            <a:r>
              <a:rPr lang="en-US" sz="1400" dirty="0"/>
              <a:t>as the actions taken to plan, organize , equip, train and exercise to build and sustain the capabilities necessary to prevent, protect against, mitigate the effects of, respond to and recover from threats.  </a:t>
            </a:r>
          </a:p>
          <a:p>
            <a:pPr marL="279949" indent="-279949">
              <a:lnSpc>
                <a:spcPct val="150000"/>
              </a:lnSpc>
              <a:buFont typeface="Wingdings" pitchFamily="2" charset="2"/>
              <a:buChar char="ü"/>
            </a:pPr>
            <a:r>
              <a:rPr lang="en-US" sz="1400" dirty="0"/>
              <a:t>It must be </a:t>
            </a:r>
            <a:r>
              <a:rPr lang="en-US" sz="1400" b="1" dirty="0"/>
              <a:t>done on an ongoing basis </a:t>
            </a:r>
            <a:r>
              <a:rPr lang="en-US" sz="1400" dirty="0"/>
              <a:t>to ensure they evolve with the location and changes.</a:t>
            </a:r>
          </a:p>
          <a:p>
            <a:pPr marL="279949" indent="-279949">
              <a:lnSpc>
                <a:spcPct val="150000"/>
              </a:lnSpc>
              <a:buFont typeface="Wingdings" pitchFamily="2" charset="2"/>
              <a:buChar char="ü"/>
            </a:pPr>
            <a:r>
              <a:rPr lang="en-US" sz="1400" b="1" dirty="0"/>
              <a:t>How do we prepare</a:t>
            </a:r>
            <a:r>
              <a:rPr lang="en-US" sz="1400" dirty="0"/>
              <a:t> our Campus for emergencies?</a:t>
            </a:r>
          </a:p>
          <a:p>
            <a:pPr marL="615888" lvl="1" indent="-167970">
              <a:lnSpc>
                <a:spcPct val="150000"/>
              </a:lnSpc>
              <a:buFont typeface="Arial" pitchFamily="34" charset="0"/>
              <a:buChar char="•"/>
            </a:pPr>
            <a:r>
              <a:rPr lang="en-US" sz="1400" dirty="0"/>
              <a:t>Train and exercise</a:t>
            </a:r>
          </a:p>
          <a:p>
            <a:pPr marL="615888" lvl="1" indent="-167970">
              <a:lnSpc>
                <a:spcPct val="150000"/>
              </a:lnSpc>
              <a:buFont typeface="Arial" pitchFamily="34" charset="0"/>
              <a:buChar char="•"/>
            </a:pPr>
            <a:r>
              <a:rPr lang="en-US" sz="1400" dirty="0"/>
              <a:t>EOP/COOP/BCP, Obtain resources and facilities</a:t>
            </a:r>
          </a:p>
          <a:p>
            <a:pPr marL="615888" lvl="1" indent="-167970">
              <a:lnSpc>
                <a:spcPct val="150000"/>
              </a:lnSpc>
              <a:buFont typeface="Arial" pitchFamily="34" charset="0"/>
              <a:buChar char="•"/>
            </a:pPr>
            <a:r>
              <a:rPr lang="en-US" sz="1400" dirty="0"/>
              <a:t>Perform Threat, Risk &amp; Vulnerability Assessments</a:t>
            </a:r>
          </a:p>
          <a:p>
            <a:pPr marL="615888" lvl="1" indent="-167970">
              <a:lnSpc>
                <a:spcPct val="150000"/>
              </a:lnSpc>
              <a:buFont typeface="Arial" pitchFamily="34" charset="0"/>
              <a:buChar char="•"/>
            </a:pPr>
            <a:r>
              <a:rPr lang="en-US" sz="1400" dirty="0"/>
              <a:t>Develop MOUs, MOAs and MAA (Mutual Assistance Agree.)</a:t>
            </a:r>
          </a:p>
        </p:txBody>
      </p:sp>
      <p:sp>
        <p:nvSpPr>
          <p:cNvPr id="4" name="Slide Number Placeholder 3"/>
          <p:cNvSpPr>
            <a:spLocks noGrp="1"/>
          </p:cNvSpPr>
          <p:nvPr>
            <p:ph type="sldNum" sz="quarter" idx="10"/>
          </p:nvPr>
        </p:nvSpPr>
        <p:spPr>
          <a:xfrm>
            <a:off x="3884753" y="8685552"/>
            <a:ext cx="2971697" cy="456889"/>
          </a:xfrm>
          <a:prstGeom prst="rect">
            <a:avLst/>
          </a:prstGeom>
        </p:spPr>
        <p:txBody>
          <a:bodyPr lIns="89584" tIns="44792" rIns="89584" bIns="44792"/>
          <a:lstStyle/>
          <a:p>
            <a:pPr>
              <a:defRPr/>
            </a:pPr>
            <a:fld id="{B2F021E5-CFB5-4BE0-AAF7-2C5873BE7235}" type="slidenum">
              <a:rPr lang="en-US" smtClean="0"/>
              <a:pPr>
                <a:defRPr/>
              </a:pPr>
              <a:t>14</a:t>
            </a:fld>
            <a:endParaRPr lang="en-US" dirty="0"/>
          </a:p>
        </p:txBody>
      </p:sp>
    </p:spTree>
    <p:extLst>
      <p:ext uri="{BB962C8B-B14F-4D97-AF65-F5344CB8AC3E}">
        <p14:creationId xmlns:p14="http://schemas.microsoft.com/office/powerpoint/2010/main" val="4087954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1400" b="1" dirty="0"/>
              <a:t>Fulfills the UML Mission, builds confidence in our University</a:t>
            </a:r>
          </a:p>
          <a:p>
            <a:pPr>
              <a:lnSpc>
                <a:spcPct val="150000"/>
              </a:lnSpc>
            </a:pPr>
            <a:r>
              <a:rPr lang="en-US" sz="1400" b="1" u="sng" dirty="0"/>
              <a:t>WHAT WE DO WHEN AN INCIDENT HAPPENS</a:t>
            </a:r>
            <a:r>
              <a:rPr lang="en-US" sz="1400" dirty="0"/>
              <a:t>.</a:t>
            </a:r>
          </a:p>
          <a:p>
            <a:pPr marL="279949" indent="-279949">
              <a:lnSpc>
                <a:spcPct val="150000"/>
              </a:lnSpc>
              <a:buFont typeface="Wingdings" pitchFamily="2" charset="2"/>
              <a:buChar char="ü"/>
            </a:pPr>
            <a:r>
              <a:rPr lang="en-US" sz="1400" dirty="0"/>
              <a:t>Uses the ICS, establish a ICP, and manages public information</a:t>
            </a:r>
          </a:p>
          <a:p>
            <a:pPr marL="279949" indent="-279949">
              <a:lnSpc>
                <a:spcPct val="150000"/>
              </a:lnSpc>
              <a:buFont typeface="Wingdings" pitchFamily="2" charset="2"/>
              <a:buChar char="ü"/>
            </a:pPr>
            <a:r>
              <a:rPr lang="en-US" sz="1400" dirty="0"/>
              <a:t>May rely on previously developed plans</a:t>
            </a:r>
          </a:p>
          <a:p>
            <a:pPr marL="279949" indent="-279949">
              <a:lnSpc>
                <a:spcPct val="150000"/>
              </a:lnSpc>
              <a:buFont typeface="Wingdings" pitchFamily="2" charset="2"/>
              <a:buChar char="ü"/>
            </a:pPr>
            <a:r>
              <a:rPr lang="en-US" sz="1400" b="1" dirty="0"/>
              <a:t>Requires resources</a:t>
            </a:r>
            <a:r>
              <a:rPr lang="en-US" sz="1400" dirty="0"/>
              <a:t>: internal and external (Local, State or Federal resources)</a:t>
            </a:r>
          </a:p>
          <a:p>
            <a:pPr marL="279949" indent="-279949">
              <a:lnSpc>
                <a:spcPct val="150000"/>
              </a:lnSpc>
              <a:buFont typeface="Wingdings" pitchFamily="2" charset="2"/>
              <a:buChar char="ü"/>
            </a:pPr>
            <a:r>
              <a:rPr lang="en-US" sz="1400" dirty="0"/>
              <a:t>Incidents may be </a:t>
            </a:r>
            <a:r>
              <a:rPr lang="en-US" sz="1400" b="1" dirty="0"/>
              <a:t>large or small</a:t>
            </a:r>
            <a:r>
              <a:rPr lang="en-US" sz="1400" dirty="0"/>
              <a:t>, so we may need outside assistance or only a few trained individuals for a brief time.</a:t>
            </a:r>
          </a:p>
          <a:p>
            <a:pPr marL="279949" indent="-279949">
              <a:lnSpc>
                <a:spcPct val="150000"/>
              </a:lnSpc>
              <a:buFont typeface="Wingdings" pitchFamily="2" charset="2"/>
              <a:buChar char="ü"/>
            </a:pPr>
            <a:r>
              <a:rPr lang="en-US" sz="1400" dirty="0"/>
              <a:t>May be over in a </a:t>
            </a:r>
            <a:r>
              <a:rPr lang="en-US" sz="1400" b="1" dirty="0"/>
              <a:t>few minutes or linger for several days</a:t>
            </a:r>
            <a:r>
              <a:rPr lang="en-US" sz="1400" dirty="0"/>
              <a:t>.</a:t>
            </a:r>
          </a:p>
          <a:p>
            <a:pPr marL="279949" indent="-279949">
              <a:lnSpc>
                <a:spcPct val="150000"/>
              </a:lnSpc>
              <a:buFont typeface="Wingdings" pitchFamily="2" charset="2"/>
              <a:buChar char="ü"/>
            </a:pPr>
            <a:r>
              <a:rPr lang="en-US" sz="1400" dirty="0"/>
              <a:t>May need a </a:t>
            </a:r>
            <a:r>
              <a:rPr lang="en-US" sz="1400" b="1" dirty="0"/>
              <a:t>delegation of authority </a:t>
            </a:r>
            <a:r>
              <a:rPr lang="en-US" sz="1400" dirty="0"/>
              <a:t>to perform specific actions.</a:t>
            </a:r>
          </a:p>
          <a:p>
            <a:pPr marL="279949" indent="-279949">
              <a:lnSpc>
                <a:spcPct val="150000"/>
              </a:lnSpc>
              <a:buFont typeface="Wingdings" pitchFamily="2" charset="2"/>
              <a:buChar char="ü"/>
            </a:pPr>
            <a:r>
              <a:rPr lang="en-US" sz="1400" dirty="0"/>
              <a:t>Will rely on an Incident Action Plan (IAP).</a:t>
            </a:r>
          </a:p>
        </p:txBody>
      </p:sp>
      <p:sp>
        <p:nvSpPr>
          <p:cNvPr id="4" name="Slide Number Placeholder 3"/>
          <p:cNvSpPr>
            <a:spLocks noGrp="1"/>
          </p:cNvSpPr>
          <p:nvPr>
            <p:ph type="sldNum" sz="quarter" idx="10"/>
          </p:nvPr>
        </p:nvSpPr>
        <p:spPr>
          <a:xfrm>
            <a:off x="3884753" y="8685552"/>
            <a:ext cx="2971697" cy="456889"/>
          </a:xfrm>
          <a:prstGeom prst="rect">
            <a:avLst/>
          </a:prstGeom>
        </p:spPr>
        <p:txBody>
          <a:bodyPr lIns="89584" tIns="44792" rIns="89584" bIns="44792"/>
          <a:lstStyle/>
          <a:p>
            <a:pPr>
              <a:defRPr/>
            </a:pPr>
            <a:fld id="{B2F021E5-CFB5-4BE0-AAF7-2C5873BE7235}" type="slidenum">
              <a:rPr lang="en-US" smtClean="0">
                <a:solidFill>
                  <a:prstClr val="black"/>
                </a:solidFill>
              </a:rPr>
              <a:pPr>
                <a:defRPr/>
              </a:pPr>
              <a:t>15</a:t>
            </a:fld>
            <a:endParaRPr lang="en-US" dirty="0">
              <a:solidFill>
                <a:prstClr val="black"/>
              </a:solidFill>
            </a:endParaRPr>
          </a:p>
        </p:txBody>
      </p:sp>
    </p:spTree>
    <p:extLst>
      <p:ext uri="{BB962C8B-B14F-4D97-AF65-F5344CB8AC3E}">
        <p14:creationId xmlns:p14="http://schemas.microsoft.com/office/powerpoint/2010/main" val="40879546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9949" indent="-279949">
              <a:lnSpc>
                <a:spcPct val="150000"/>
              </a:lnSpc>
              <a:buFont typeface="Wingdings" pitchFamily="2" charset="2"/>
              <a:buChar char="ü"/>
            </a:pPr>
            <a:r>
              <a:rPr lang="en-US" sz="1400" dirty="0"/>
              <a:t>Recovery is what we do after the incident is over to </a:t>
            </a:r>
            <a:r>
              <a:rPr lang="en-US" sz="1400" b="1" dirty="0"/>
              <a:t>return to  normal.</a:t>
            </a:r>
          </a:p>
          <a:p>
            <a:pPr marL="279949" indent="-279949">
              <a:lnSpc>
                <a:spcPct val="150000"/>
              </a:lnSpc>
              <a:buFont typeface="Wingdings" pitchFamily="2" charset="2"/>
              <a:buChar char="ü"/>
            </a:pPr>
            <a:r>
              <a:rPr lang="en-US" sz="1400" dirty="0"/>
              <a:t>Implements our </a:t>
            </a:r>
            <a:r>
              <a:rPr lang="en-US" sz="1400" b="1" dirty="0"/>
              <a:t>Business Continuity Plan </a:t>
            </a:r>
            <a:r>
              <a:rPr lang="en-US" sz="1400" dirty="0"/>
              <a:t>or the</a:t>
            </a:r>
          </a:p>
          <a:p>
            <a:pPr>
              <a:lnSpc>
                <a:spcPct val="150000"/>
              </a:lnSpc>
            </a:pPr>
            <a:r>
              <a:rPr lang="en-US" sz="1400" b="1" dirty="0"/>
              <a:t>Continuity of Operations Plan (COOP).</a:t>
            </a:r>
          </a:p>
          <a:p>
            <a:pPr marL="279949" indent="-279949">
              <a:lnSpc>
                <a:spcPct val="150000"/>
              </a:lnSpc>
              <a:buFont typeface="Wingdings" pitchFamily="2" charset="2"/>
              <a:buChar char="ü"/>
            </a:pPr>
            <a:r>
              <a:rPr lang="en-US" sz="1400" dirty="0"/>
              <a:t>Where we conduct critical incident stress debriefings (CISD) and critique our actions</a:t>
            </a:r>
          </a:p>
          <a:p>
            <a:pPr marL="279949" indent="-279949">
              <a:lnSpc>
                <a:spcPct val="150000"/>
              </a:lnSpc>
              <a:buFont typeface="Wingdings" pitchFamily="2" charset="2"/>
              <a:buChar char="ü"/>
            </a:pPr>
            <a:r>
              <a:rPr lang="en-US" sz="1400" dirty="0"/>
              <a:t>Attempt to </a:t>
            </a:r>
            <a:r>
              <a:rPr lang="en-US" sz="1400" b="1" dirty="0"/>
              <a:t>recover costs </a:t>
            </a:r>
            <a:r>
              <a:rPr lang="en-US" sz="1400" dirty="0"/>
              <a:t>and replace damaged property.</a:t>
            </a:r>
          </a:p>
          <a:p>
            <a:pPr marL="279949" indent="-279949">
              <a:lnSpc>
                <a:spcPct val="150000"/>
              </a:lnSpc>
              <a:buFont typeface="Wingdings" pitchFamily="2" charset="2"/>
              <a:buChar char="ü"/>
            </a:pPr>
            <a:r>
              <a:rPr lang="en-US" sz="1400" dirty="0"/>
              <a:t>When we attempt to get back to normal.</a:t>
            </a:r>
          </a:p>
          <a:p>
            <a:pPr marL="279949" indent="-279949">
              <a:lnSpc>
                <a:spcPct val="150000"/>
              </a:lnSpc>
              <a:buFont typeface="Wingdings" pitchFamily="2" charset="2"/>
              <a:buChar char="ü"/>
            </a:pPr>
            <a:r>
              <a:rPr lang="en-US" sz="1400" dirty="0"/>
              <a:t>Builds </a:t>
            </a:r>
            <a:r>
              <a:rPr lang="en-US" sz="1400" b="1" dirty="0"/>
              <a:t>confidence </a:t>
            </a:r>
            <a:r>
              <a:rPr lang="en-US" sz="1400" dirty="0"/>
              <a:t>in our University</a:t>
            </a:r>
          </a:p>
        </p:txBody>
      </p:sp>
      <p:sp>
        <p:nvSpPr>
          <p:cNvPr id="4" name="Slide Number Placeholder 3"/>
          <p:cNvSpPr>
            <a:spLocks noGrp="1"/>
          </p:cNvSpPr>
          <p:nvPr>
            <p:ph type="sldNum" sz="quarter" idx="10"/>
          </p:nvPr>
        </p:nvSpPr>
        <p:spPr>
          <a:xfrm>
            <a:off x="3884753" y="8685552"/>
            <a:ext cx="2971697" cy="456889"/>
          </a:xfrm>
          <a:prstGeom prst="rect">
            <a:avLst/>
          </a:prstGeom>
        </p:spPr>
        <p:txBody>
          <a:bodyPr lIns="89584" tIns="44792" rIns="89584" bIns="44792"/>
          <a:lstStyle/>
          <a:p>
            <a:pPr>
              <a:defRPr/>
            </a:pPr>
            <a:fld id="{B2F021E5-CFB5-4BE0-AAF7-2C5873BE7235}" type="slidenum">
              <a:rPr lang="en-US" smtClean="0">
                <a:solidFill>
                  <a:prstClr val="black"/>
                </a:solidFill>
              </a:rPr>
              <a:pPr>
                <a:defRPr/>
              </a:pPr>
              <a:t>16</a:t>
            </a:fld>
            <a:endParaRPr lang="en-US" dirty="0">
              <a:solidFill>
                <a:prstClr val="black"/>
              </a:solidFill>
            </a:endParaRPr>
          </a:p>
        </p:txBody>
      </p:sp>
    </p:spTree>
    <p:extLst>
      <p:ext uri="{BB962C8B-B14F-4D97-AF65-F5344CB8AC3E}">
        <p14:creationId xmlns:p14="http://schemas.microsoft.com/office/powerpoint/2010/main" val="40879546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1400" b="1" dirty="0"/>
              <a:t>2 aspects of IEM</a:t>
            </a:r>
            <a:r>
              <a:rPr lang="en-US" sz="1400" dirty="0"/>
              <a:t>:</a:t>
            </a:r>
          </a:p>
          <a:p>
            <a:pPr marL="279949" indent="-279949">
              <a:lnSpc>
                <a:spcPct val="150000"/>
              </a:lnSpc>
              <a:buFont typeface="Wingdings" pitchFamily="2" charset="2"/>
              <a:buChar char="ü"/>
            </a:pPr>
            <a:r>
              <a:rPr lang="en-US" sz="1400" dirty="0"/>
              <a:t>Emergency Management needs to be </a:t>
            </a:r>
            <a:r>
              <a:rPr lang="en-US" sz="1400" b="1" dirty="0"/>
              <a:t>integrated into our daily </a:t>
            </a:r>
            <a:r>
              <a:rPr lang="en-US" sz="1400" dirty="0"/>
              <a:t>activities.</a:t>
            </a:r>
          </a:p>
          <a:p>
            <a:pPr marL="279949" indent="-279949">
              <a:lnSpc>
                <a:spcPct val="150000"/>
              </a:lnSpc>
              <a:buFont typeface="Wingdings" pitchFamily="2" charset="2"/>
              <a:buChar char="ü"/>
            </a:pPr>
            <a:r>
              <a:rPr lang="en-US" sz="1400" dirty="0"/>
              <a:t>Improves </a:t>
            </a:r>
            <a:r>
              <a:rPr lang="en-US" sz="1400" b="1" u="sng" dirty="0"/>
              <a:t>interagency coordination</a:t>
            </a:r>
            <a:r>
              <a:rPr lang="en-US" sz="1400" dirty="0"/>
              <a:t>, communications and situation awareness</a:t>
            </a:r>
          </a:p>
          <a:p>
            <a:pPr marL="279949" indent="-279949">
              <a:lnSpc>
                <a:spcPct val="150000"/>
              </a:lnSpc>
              <a:buFont typeface="Wingdings" pitchFamily="2" charset="2"/>
              <a:buChar char="ü"/>
            </a:pPr>
            <a:r>
              <a:rPr lang="en-US" sz="1400" b="1" u="sng" dirty="0"/>
              <a:t>Builds teams</a:t>
            </a:r>
            <a:r>
              <a:rPr lang="en-US" sz="1400" dirty="0"/>
              <a:t>.</a:t>
            </a:r>
          </a:p>
          <a:p>
            <a:pPr marL="279949" indent="-279949">
              <a:lnSpc>
                <a:spcPct val="150000"/>
              </a:lnSpc>
              <a:buFont typeface="Wingdings" pitchFamily="2" charset="2"/>
              <a:buChar char="ü"/>
            </a:pPr>
            <a:r>
              <a:rPr lang="en-US" sz="1400" dirty="0"/>
              <a:t>When we integrate we identifies problems before they are an incident and begins the resolution of the problem.</a:t>
            </a:r>
          </a:p>
        </p:txBody>
      </p:sp>
      <p:sp>
        <p:nvSpPr>
          <p:cNvPr id="4" name="Slide Number Placeholder 3"/>
          <p:cNvSpPr>
            <a:spLocks noGrp="1"/>
          </p:cNvSpPr>
          <p:nvPr>
            <p:ph type="sldNum" sz="quarter" idx="10"/>
          </p:nvPr>
        </p:nvSpPr>
        <p:spPr>
          <a:xfrm>
            <a:off x="3884753" y="8685552"/>
            <a:ext cx="2971697" cy="456889"/>
          </a:xfrm>
          <a:prstGeom prst="rect">
            <a:avLst/>
          </a:prstGeom>
        </p:spPr>
        <p:txBody>
          <a:bodyPr lIns="89584" tIns="44792" rIns="89584" bIns="44792"/>
          <a:lstStyle/>
          <a:p>
            <a:pPr>
              <a:defRPr/>
            </a:pPr>
            <a:fld id="{B2F021E5-CFB5-4BE0-AAF7-2C5873BE7235}" type="slidenum">
              <a:rPr lang="en-US" smtClean="0"/>
              <a:pPr>
                <a:defRPr/>
              </a:pPr>
              <a:t>17</a:t>
            </a:fld>
            <a:endParaRPr lang="en-US" dirty="0"/>
          </a:p>
        </p:txBody>
      </p:sp>
    </p:spTree>
    <p:extLst>
      <p:ext uri="{BB962C8B-B14F-4D97-AF65-F5344CB8AC3E}">
        <p14:creationId xmlns:p14="http://schemas.microsoft.com/office/powerpoint/2010/main" val="28696661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B2F021E5-CFB5-4BE0-AAF7-2C5873BE7235}" type="slidenum">
              <a:rPr lang="en-US" smtClean="0"/>
              <a:pPr>
                <a:defRPr/>
              </a:pPr>
              <a:t>19</a:t>
            </a:fld>
            <a:endParaRPr lang="en-US" dirty="0"/>
          </a:p>
        </p:txBody>
      </p:sp>
    </p:spTree>
    <p:extLst>
      <p:ext uri="{BB962C8B-B14F-4D97-AF65-F5344CB8AC3E}">
        <p14:creationId xmlns:p14="http://schemas.microsoft.com/office/powerpoint/2010/main" val="36610584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smtClean="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B2F021E5-CFB5-4BE0-AAF7-2C5873BE7235}" type="slidenum">
              <a:rPr lang="en-US" smtClean="0">
                <a:solidFill>
                  <a:prstClr val="black"/>
                </a:solidFill>
              </a:rPr>
              <a:pPr>
                <a:defRPr/>
              </a:pPr>
              <a:t>20</a:t>
            </a:fld>
            <a:endParaRPr lang="en-US" dirty="0">
              <a:solidFill>
                <a:prstClr val="black"/>
              </a:solidFill>
            </a:endParaRPr>
          </a:p>
        </p:txBody>
      </p:sp>
    </p:spTree>
    <p:extLst>
      <p:ext uri="{BB962C8B-B14F-4D97-AF65-F5344CB8AC3E}">
        <p14:creationId xmlns:p14="http://schemas.microsoft.com/office/powerpoint/2010/main" val="653868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Have we prepared for all these situations</a:t>
            </a:r>
            <a:r>
              <a:rPr lang="en-US" sz="1400" dirty="0"/>
              <a:t>?</a:t>
            </a:r>
          </a:p>
          <a:p>
            <a:pPr marL="279949" indent="-279949">
              <a:buFont typeface="Wingdings" pitchFamily="2" charset="2"/>
              <a:buChar char="ü"/>
            </a:pPr>
            <a:r>
              <a:rPr lang="en-US" sz="1400" dirty="0"/>
              <a:t>What Emergency Management/Crisis Management/Emergency </a:t>
            </a:r>
            <a:r>
              <a:rPr lang="en-US" sz="1400" b="1" dirty="0"/>
              <a:t>Response Plans </a:t>
            </a:r>
            <a:r>
              <a:rPr lang="en-US" sz="1400" dirty="0"/>
              <a:t>do we have on our Campuses?</a:t>
            </a:r>
          </a:p>
          <a:p>
            <a:pPr marL="279949" indent="-279949">
              <a:buFont typeface="Wingdings" pitchFamily="2" charset="2"/>
              <a:buChar char="ü"/>
            </a:pPr>
            <a:r>
              <a:rPr lang="en-US" sz="1400" dirty="0"/>
              <a:t>How about Continuity of Operations Plans (COOP)?</a:t>
            </a:r>
          </a:p>
          <a:p>
            <a:pPr marL="279949" indent="-279949">
              <a:buFont typeface="Wingdings" pitchFamily="2" charset="2"/>
              <a:buChar char="ü"/>
            </a:pPr>
            <a:r>
              <a:rPr lang="en-US" sz="1400" b="1" dirty="0"/>
              <a:t>Emergency Operations Center </a:t>
            </a:r>
            <a:r>
              <a:rPr lang="en-US" sz="1400" dirty="0"/>
              <a:t>facility, plans or the </a:t>
            </a:r>
            <a:r>
              <a:rPr lang="en-US" sz="1400" b="1" dirty="0"/>
              <a:t>EM Team</a:t>
            </a:r>
            <a:r>
              <a:rPr lang="en-US" sz="1400" dirty="0"/>
              <a:t>.</a:t>
            </a:r>
          </a:p>
          <a:p>
            <a:pPr marL="279949" indent="-279949">
              <a:buFont typeface="Wingdings" pitchFamily="2" charset="2"/>
              <a:buChar char="ü"/>
            </a:pPr>
            <a:r>
              <a:rPr lang="en-US" sz="1400" dirty="0"/>
              <a:t>NIMS: are we compliant?  Working towards being compliant? Have we followed DHS mandates, have we institutionalized the ICS?</a:t>
            </a:r>
          </a:p>
          <a:p>
            <a:pPr marL="279949" indent="-279949">
              <a:buFont typeface="Wingdings" pitchFamily="2" charset="2"/>
              <a:buChar char="ü"/>
            </a:pPr>
            <a:r>
              <a:rPr lang="en-US" sz="1400" dirty="0"/>
              <a:t>Do we have the </a:t>
            </a:r>
            <a:r>
              <a:rPr lang="en-US" sz="1400" b="1" dirty="0"/>
              <a:t>right persons on our EM team</a:t>
            </a:r>
            <a:r>
              <a:rPr lang="en-US" sz="1400" dirty="0"/>
              <a:t>?  What is the difference for a University setting compared to the standard ICS positions?</a:t>
            </a:r>
          </a:p>
          <a:p>
            <a:pPr marL="279949" indent="-279949">
              <a:buFont typeface="Wingdings" pitchFamily="2" charset="2"/>
              <a:buChar char="ü"/>
            </a:pPr>
            <a:r>
              <a:rPr lang="en-US" sz="1400" dirty="0"/>
              <a:t>Do we have </a:t>
            </a:r>
            <a:r>
              <a:rPr lang="en-US" sz="1400" b="1" dirty="0"/>
              <a:t>Mutual Aid Agreements </a:t>
            </a:r>
            <a:r>
              <a:rPr lang="en-US" sz="1400" dirty="0"/>
              <a:t>to provide assistance and/or resources?  Are we prepared to offer resources to our communities?</a:t>
            </a:r>
          </a:p>
          <a:p>
            <a:pPr marL="279949" indent="-279949">
              <a:buFont typeface="Wingdings" pitchFamily="2" charset="2"/>
              <a:buChar char="ü"/>
            </a:pPr>
            <a:r>
              <a:rPr lang="en-US" sz="1400" dirty="0"/>
              <a:t>How is our Community relations?</a:t>
            </a:r>
          </a:p>
        </p:txBody>
      </p:sp>
      <p:sp>
        <p:nvSpPr>
          <p:cNvPr id="4" name="Slide Number Placeholder 3"/>
          <p:cNvSpPr>
            <a:spLocks noGrp="1"/>
          </p:cNvSpPr>
          <p:nvPr>
            <p:ph type="sldNum" sz="quarter" idx="10"/>
          </p:nvPr>
        </p:nvSpPr>
        <p:spPr>
          <a:xfrm>
            <a:off x="3884753" y="8685552"/>
            <a:ext cx="2971697" cy="456889"/>
          </a:xfrm>
          <a:prstGeom prst="rect">
            <a:avLst/>
          </a:prstGeom>
        </p:spPr>
        <p:txBody>
          <a:bodyPr lIns="89584" tIns="44792" rIns="89584" bIns="44792"/>
          <a:lstStyle/>
          <a:p>
            <a:pPr>
              <a:defRPr/>
            </a:pPr>
            <a:fld id="{B2F021E5-CFB5-4BE0-AAF7-2C5873BE7235}" type="slidenum">
              <a:rPr lang="en-US" smtClean="0"/>
              <a:pPr>
                <a:defRPr/>
              </a:pPr>
              <a:t>2</a:t>
            </a:fld>
            <a:endParaRPr lang="en-US" dirty="0"/>
          </a:p>
        </p:txBody>
      </p:sp>
    </p:spTree>
    <p:extLst>
      <p:ext uri="{BB962C8B-B14F-4D97-AF65-F5344CB8AC3E}">
        <p14:creationId xmlns:p14="http://schemas.microsoft.com/office/powerpoint/2010/main" val="16103802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B2F021E5-CFB5-4BE0-AAF7-2C5873BE7235}" type="slidenum">
              <a:rPr lang="en-US" smtClean="0">
                <a:solidFill>
                  <a:prstClr val="black"/>
                </a:solidFill>
              </a:rPr>
              <a:pPr>
                <a:defRPr/>
              </a:pPr>
              <a:t>21</a:t>
            </a:fld>
            <a:endParaRPr lang="en-US" dirty="0">
              <a:solidFill>
                <a:prstClr val="black"/>
              </a:solidFill>
            </a:endParaRPr>
          </a:p>
        </p:txBody>
      </p:sp>
    </p:spTree>
    <p:extLst>
      <p:ext uri="{BB962C8B-B14F-4D97-AF65-F5344CB8AC3E}">
        <p14:creationId xmlns:p14="http://schemas.microsoft.com/office/powerpoint/2010/main" val="6538686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B2F021E5-CFB5-4BE0-AAF7-2C5873BE7235}" type="slidenum">
              <a:rPr lang="en-US" smtClean="0">
                <a:solidFill>
                  <a:prstClr val="black"/>
                </a:solidFill>
              </a:rPr>
              <a:pPr>
                <a:defRPr/>
              </a:pPr>
              <a:t>22</a:t>
            </a:fld>
            <a:endParaRPr lang="en-US" dirty="0">
              <a:solidFill>
                <a:prstClr val="black"/>
              </a:solidFill>
            </a:endParaRPr>
          </a:p>
        </p:txBody>
      </p:sp>
    </p:spTree>
    <p:extLst>
      <p:ext uri="{BB962C8B-B14F-4D97-AF65-F5344CB8AC3E}">
        <p14:creationId xmlns:p14="http://schemas.microsoft.com/office/powerpoint/2010/main" val="6538686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B2F021E5-CFB5-4BE0-AAF7-2C5873BE7235}" type="slidenum">
              <a:rPr lang="en-US" smtClean="0">
                <a:solidFill>
                  <a:prstClr val="black"/>
                </a:solidFill>
              </a:rPr>
              <a:pPr>
                <a:defRPr/>
              </a:pPr>
              <a:t>23</a:t>
            </a:fld>
            <a:endParaRPr lang="en-US" dirty="0">
              <a:solidFill>
                <a:prstClr val="black"/>
              </a:solidFill>
            </a:endParaRPr>
          </a:p>
        </p:txBody>
      </p:sp>
    </p:spTree>
    <p:extLst>
      <p:ext uri="{BB962C8B-B14F-4D97-AF65-F5344CB8AC3E}">
        <p14:creationId xmlns:p14="http://schemas.microsoft.com/office/powerpoint/2010/main" val="6538686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B2F021E5-CFB5-4BE0-AAF7-2C5873BE7235}" type="slidenum">
              <a:rPr lang="en-US" smtClean="0">
                <a:solidFill>
                  <a:prstClr val="black"/>
                </a:solidFill>
              </a:rPr>
              <a:pPr>
                <a:defRPr/>
              </a:pPr>
              <a:t>24</a:t>
            </a:fld>
            <a:endParaRPr lang="en-US" dirty="0">
              <a:solidFill>
                <a:prstClr val="black"/>
              </a:solidFill>
            </a:endParaRPr>
          </a:p>
        </p:txBody>
      </p:sp>
    </p:spTree>
    <p:extLst>
      <p:ext uri="{BB962C8B-B14F-4D97-AF65-F5344CB8AC3E}">
        <p14:creationId xmlns:p14="http://schemas.microsoft.com/office/powerpoint/2010/main" val="36610584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B2F021E5-CFB5-4BE0-AAF7-2C5873BE7235}" type="slidenum">
              <a:rPr lang="en-US" smtClean="0">
                <a:solidFill>
                  <a:prstClr val="black"/>
                </a:solidFill>
              </a:rPr>
              <a:pPr>
                <a:defRPr/>
              </a:pPr>
              <a:t>25</a:t>
            </a:fld>
            <a:endParaRPr lang="en-US" dirty="0">
              <a:solidFill>
                <a:prstClr val="black"/>
              </a:solidFill>
            </a:endParaRPr>
          </a:p>
        </p:txBody>
      </p:sp>
    </p:spTree>
    <p:extLst>
      <p:ext uri="{BB962C8B-B14F-4D97-AF65-F5344CB8AC3E}">
        <p14:creationId xmlns:p14="http://schemas.microsoft.com/office/powerpoint/2010/main" val="36610584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B2F021E5-CFB5-4BE0-AAF7-2C5873BE7235}" type="slidenum">
              <a:rPr lang="en-US" smtClean="0">
                <a:solidFill>
                  <a:prstClr val="black"/>
                </a:solidFill>
              </a:rPr>
              <a:pPr>
                <a:defRPr/>
              </a:pPr>
              <a:t>26</a:t>
            </a:fld>
            <a:endParaRPr lang="en-US" dirty="0">
              <a:solidFill>
                <a:prstClr val="black"/>
              </a:solidFill>
            </a:endParaRPr>
          </a:p>
        </p:txBody>
      </p:sp>
    </p:spTree>
    <p:extLst>
      <p:ext uri="{BB962C8B-B14F-4D97-AF65-F5344CB8AC3E}">
        <p14:creationId xmlns:p14="http://schemas.microsoft.com/office/powerpoint/2010/main" val="36610584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B2F021E5-CFB5-4BE0-AAF7-2C5873BE7235}" type="slidenum">
              <a:rPr lang="en-US" smtClean="0">
                <a:solidFill>
                  <a:prstClr val="black"/>
                </a:solidFill>
              </a:rPr>
              <a:pPr>
                <a:defRPr/>
              </a:pPr>
              <a:t>27</a:t>
            </a:fld>
            <a:endParaRPr lang="en-US" dirty="0">
              <a:solidFill>
                <a:prstClr val="black"/>
              </a:solidFill>
            </a:endParaRPr>
          </a:p>
        </p:txBody>
      </p:sp>
    </p:spTree>
    <p:extLst>
      <p:ext uri="{BB962C8B-B14F-4D97-AF65-F5344CB8AC3E}">
        <p14:creationId xmlns:p14="http://schemas.microsoft.com/office/powerpoint/2010/main" val="36610584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B2F021E5-CFB5-4BE0-AAF7-2C5873BE7235}" type="slidenum">
              <a:rPr lang="en-US" smtClean="0">
                <a:solidFill>
                  <a:prstClr val="black"/>
                </a:solidFill>
              </a:rPr>
              <a:pPr>
                <a:defRPr/>
              </a:pPr>
              <a:t>28</a:t>
            </a:fld>
            <a:endParaRPr lang="en-US" dirty="0">
              <a:solidFill>
                <a:prstClr val="black"/>
              </a:solidFill>
            </a:endParaRPr>
          </a:p>
        </p:txBody>
      </p:sp>
    </p:spTree>
    <p:extLst>
      <p:ext uri="{BB962C8B-B14F-4D97-AF65-F5344CB8AC3E}">
        <p14:creationId xmlns:p14="http://schemas.microsoft.com/office/powerpoint/2010/main" val="36610584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5467">
              <a:defRPr/>
            </a:pPr>
            <a:r>
              <a:rPr lang="en-US" sz="1700" dirty="0"/>
              <a:t>Emergency preparedness is a personal and shared responsibility at home, at UMass and within our communities. The best practice from federal, state, local, and institutions of Higher education is to take the following steps…Get a Kit, Make a Plan and Be Informed</a:t>
            </a:r>
          </a:p>
          <a:p>
            <a:pPr defTabSz="895467">
              <a:defRPr/>
            </a:pPr>
            <a:endParaRPr lang="en-US" sz="1700" dirty="0"/>
          </a:p>
          <a:p>
            <a:pPr defTabSz="895467">
              <a:defRPr/>
            </a:pPr>
            <a:r>
              <a:rPr lang="en-US" sz="1700" dirty="0"/>
              <a:t>Show Video.</a:t>
            </a:r>
          </a:p>
          <a:p>
            <a:pPr defTabSz="895467">
              <a:defRPr/>
            </a:pPr>
            <a:endParaRPr lang="en-US" sz="1700" dirty="0"/>
          </a:p>
          <a:p>
            <a:r>
              <a:rPr lang="en-US" sz="1700" dirty="0"/>
              <a:t>When I showed my wife this video her first reaction I think the video is all wrong. I said really you do not think get a kit, make a plan and be informed is well described in the video, she said oh no I thought that was great. Did you not think the tornado look real, she no that looked real.</a:t>
            </a:r>
          </a:p>
          <a:p>
            <a:endParaRPr lang="en-US" sz="1700" dirty="0"/>
          </a:p>
          <a:p>
            <a:r>
              <a:rPr lang="en-US" sz="1700" dirty="0"/>
              <a:t>Then I said what is wrong with the video. My wife said…there is no way you would be sitting on chair reading the newspaper while I am doing all the yard work. Then I said like emergency preparedness being a shared responsibility so is yard work.</a:t>
            </a:r>
          </a:p>
          <a:p>
            <a:endParaRPr lang="en-US" sz="1700" dirty="0"/>
          </a:p>
          <a:p>
            <a:r>
              <a:rPr lang="en-US" sz="1700" dirty="0"/>
              <a:t>Now what the video doesn’t show is me having to sleep on the chair that night.</a:t>
            </a:r>
            <a:endParaRPr lang="en-US" baseline="0" dirty="0" smtClean="0"/>
          </a:p>
          <a:p>
            <a:endParaRPr lang="en-US" dirty="0"/>
          </a:p>
        </p:txBody>
      </p:sp>
      <p:sp>
        <p:nvSpPr>
          <p:cNvPr id="4" name="Slide Number Placeholder 3"/>
          <p:cNvSpPr>
            <a:spLocks noGrp="1"/>
          </p:cNvSpPr>
          <p:nvPr>
            <p:ph type="sldNum" sz="quarter" idx="10"/>
          </p:nvPr>
        </p:nvSpPr>
        <p:spPr>
          <a:xfrm>
            <a:off x="3884548" y="8685709"/>
            <a:ext cx="2971903" cy="456733"/>
          </a:xfrm>
          <a:prstGeom prst="rect">
            <a:avLst/>
          </a:prstGeom>
        </p:spPr>
        <p:txBody>
          <a:bodyPr lIns="89556" tIns="44778" rIns="89556" bIns="44778"/>
          <a:lstStyle/>
          <a:p>
            <a:pPr>
              <a:defRPr/>
            </a:pPr>
            <a:fld id="{B2F021E5-CFB5-4BE0-AAF7-2C5873BE7235}" type="slidenum">
              <a:rPr lang="en-US" smtClean="0"/>
              <a:pPr>
                <a:defRPr/>
              </a:pPr>
              <a:t>29</a:t>
            </a:fld>
            <a:endParaRPr lang="en-US" dirty="0"/>
          </a:p>
        </p:txBody>
      </p:sp>
    </p:spTree>
    <p:extLst>
      <p:ext uri="{BB962C8B-B14F-4D97-AF65-F5344CB8AC3E}">
        <p14:creationId xmlns:p14="http://schemas.microsoft.com/office/powerpoint/2010/main" val="18203492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93545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 PIO is under the direction of the </a:t>
            </a:r>
            <a:r>
              <a:rPr lang="en-US" sz="1400" b="1" u="sng" dirty="0"/>
              <a:t>UML University Relations</a:t>
            </a:r>
          </a:p>
          <a:p>
            <a:endParaRPr lang="en-US" sz="1400" dirty="0"/>
          </a:p>
          <a:p>
            <a:r>
              <a:rPr lang="en-US" sz="1400" dirty="0"/>
              <a:t>How important is it to provide an accurate and informative message?</a:t>
            </a:r>
          </a:p>
          <a:p>
            <a:endParaRPr lang="en-US" sz="1400" dirty="0"/>
          </a:p>
          <a:p>
            <a:r>
              <a:rPr lang="en-US" sz="1400" dirty="0"/>
              <a:t>What are the procedures involved in creating and dispersing a Press Release or public message?  ENS?</a:t>
            </a:r>
          </a:p>
          <a:p>
            <a:endParaRPr lang="en-US" sz="1400" dirty="0"/>
          </a:p>
          <a:p>
            <a:r>
              <a:rPr lang="en-US" sz="1400" dirty="0"/>
              <a:t>Should the Sr. Administrative or Cabinet Members approve  all messages?</a:t>
            </a:r>
          </a:p>
        </p:txBody>
      </p:sp>
      <p:sp>
        <p:nvSpPr>
          <p:cNvPr id="4" name="Slide Number Placeholder 3"/>
          <p:cNvSpPr>
            <a:spLocks noGrp="1"/>
          </p:cNvSpPr>
          <p:nvPr>
            <p:ph type="sldNum" sz="quarter" idx="10"/>
          </p:nvPr>
        </p:nvSpPr>
        <p:spPr>
          <a:xfrm>
            <a:off x="3884755" y="8685553"/>
            <a:ext cx="2971697" cy="456888"/>
          </a:xfrm>
          <a:prstGeom prst="rect">
            <a:avLst/>
          </a:prstGeom>
        </p:spPr>
        <p:txBody>
          <a:bodyPr lIns="90955" tIns="45478" rIns="90955" bIns="45478"/>
          <a:lstStyle/>
          <a:p>
            <a:pPr>
              <a:defRPr/>
            </a:pPr>
            <a:fld id="{B2F021E5-CFB5-4BE0-AAF7-2C5873BE7235}" type="slidenum">
              <a:rPr lang="en-US" smtClean="0"/>
              <a:pPr>
                <a:defRPr/>
              </a:pPr>
              <a:t>3</a:t>
            </a:fld>
            <a:endParaRPr lang="en-US" dirty="0"/>
          </a:p>
        </p:txBody>
      </p:sp>
    </p:spTree>
    <p:extLst>
      <p:ext uri="{BB962C8B-B14F-4D97-AF65-F5344CB8AC3E}">
        <p14:creationId xmlns:p14="http://schemas.microsoft.com/office/powerpoint/2010/main" val="23337107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605136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8685212"/>
            <a:ext cx="2971800" cy="457200"/>
          </a:xfrm>
          <a:prstGeom prst="rect">
            <a:avLst/>
          </a:prstGeom>
        </p:spPr>
        <p:txBody>
          <a:bodyPr lIns="92830" tIns="46415" rIns="92830" bIns="46415"/>
          <a:lstStyle/>
          <a:p>
            <a:fld id="{9C266667-CD57-44A7-A45A-83C122C31788}"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7984"/>
            <a:r>
              <a:rPr lang="en-US" dirty="0"/>
              <a:t>The entire University </a:t>
            </a:r>
            <a:r>
              <a:rPr lang="en-US" dirty="0" smtClean="0"/>
              <a:t>takes a comprehensive approach to emergency</a:t>
            </a:r>
            <a:r>
              <a:rPr lang="en-US" baseline="0" dirty="0" smtClean="0"/>
              <a:t> planning and business continuity and places the </a:t>
            </a:r>
            <a:r>
              <a:rPr lang="en-US" dirty="0" smtClean="0"/>
              <a:t>safety and security of its students, faculty, staff and visitors as its highest priority. </a:t>
            </a:r>
            <a:r>
              <a:rPr lang="en-US" baseline="0" dirty="0" smtClean="0"/>
              <a:t> The goal is create a Disaster Resilient University. </a:t>
            </a:r>
            <a:endParaRPr lang="en-US" dirty="0"/>
          </a:p>
          <a:p>
            <a:endParaRPr lang="en-US" dirty="0" smtClean="0"/>
          </a:p>
          <a:p>
            <a:r>
              <a:rPr lang="en-US" dirty="0" smtClean="0"/>
              <a:t>I’m excited</a:t>
            </a:r>
            <a:r>
              <a:rPr lang="en-US" baseline="0" dirty="0" smtClean="0"/>
              <a:t> to able to share with everyone here today some of the great accomplishments from our campuses EP / BC programs, discuss some of the University’s ongoing activities as well as some opportunities for enhancement as we strive to create Disaster Resilient University.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a:xfrm>
            <a:off x="3884613" y="8685212"/>
            <a:ext cx="2971800" cy="457200"/>
          </a:xfrm>
          <a:prstGeom prst="rect">
            <a:avLst/>
          </a:prstGeom>
        </p:spPr>
        <p:txBody>
          <a:bodyPr lIns="92830" tIns="46415" rIns="92830" bIns="46415"/>
          <a:lstStyle/>
          <a:p>
            <a:pPr>
              <a:defRPr/>
            </a:pPr>
            <a:fld id="{B2F021E5-CFB5-4BE0-AAF7-2C5873BE7235}" type="slidenum">
              <a:rPr lang="en-US" smtClean="0">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3661058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099" y="4197757"/>
            <a:ext cx="5485804" cy="4565762"/>
          </a:xfrm>
        </p:spPr>
        <p:txBody>
          <a:bodyPr/>
          <a:lstStyle/>
          <a:p>
            <a:pPr marL="167970" indent="-167970">
              <a:lnSpc>
                <a:spcPct val="150000"/>
              </a:lnSpc>
              <a:buFont typeface="Wingdings" pitchFamily="2" charset="2"/>
              <a:buChar char="ü"/>
            </a:pPr>
            <a:r>
              <a:rPr lang="en-US" dirty="0" smtClean="0"/>
              <a:t>Provides for the </a:t>
            </a:r>
            <a:r>
              <a:rPr lang="en-US" b="1" dirty="0" smtClean="0"/>
              <a:t>coordination and support; not necessarily the management </a:t>
            </a:r>
            <a:r>
              <a:rPr lang="en-US" dirty="0" smtClean="0"/>
              <a:t>of the incident.</a:t>
            </a:r>
          </a:p>
          <a:p>
            <a:pPr marL="167970" indent="-167970">
              <a:lnSpc>
                <a:spcPct val="150000"/>
              </a:lnSpc>
              <a:buFont typeface="Wingdings" pitchFamily="2" charset="2"/>
              <a:buChar char="ü"/>
            </a:pPr>
            <a:r>
              <a:rPr lang="en-US" dirty="0" smtClean="0"/>
              <a:t>As </a:t>
            </a:r>
            <a:r>
              <a:rPr lang="en-US" dirty="0"/>
              <a:t>you’ll see it </a:t>
            </a:r>
            <a:r>
              <a:rPr lang="en-US" b="1" dirty="0"/>
              <a:t>consists of 5 phases</a:t>
            </a:r>
            <a:r>
              <a:rPr lang="en-US" dirty="0" smtClean="0"/>
              <a:t>.</a:t>
            </a:r>
            <a:endParaRPr lang="en-US" dirty="0"/>
          </a:p>
          <a:p>
            <a:pPr marL="167970" indent="-167970">
              <a:lnSpc>
                <a:spcPct val="150000"/>
              </a:lnSpc>
              <a:buFont typeface="Wingdings" pitchFamily="2" charset="2"/>
              <a:buChar char="ü"/>
            </a:pPr>
            <a:r>
              <a:rPr lang="en-US" dirty="0"/>
              <a:t>Is responsible </a:t>
            </a:r>
            <a:r>
              <a:rPr lang="en-US" dirty="0" smtClean="0"/>
              <a:t>for </a:t>
            </a:r>
            <a:r>
              <a:rPr lang="en-US" dirty="0"/>
              <a:t>the </a:t>
            </a:r>
            <a:r>
              <a:rPr lang="en-US" b="1" dirty="0"/>
              <a:t>development of plans and procedures </a:t>
            </a:r>
            <a:r>
              <a:rPr lang="en-US" dirty="0"/>
              <a:t>prior to an incident or </a:t>
            </a:r>
            <a:r>
              <a:rPr lang="en-US" dirty="0" smtClean="0"/>
              <a:t>event followed by the implementation of those plans.</a:t>
            </a:r>
          </a:p>
          <a:p>
            <a:pPr>
              <a:lnSpc>
                <a:spcPct val="150000"/>
              </a:lnSpc>
            </a:pPr>
            <a:r>
              <a:rPr lang="en-US" b="1" u="sng" dirty="0" smtClean="0"/>
              <a:t>EM is not new:</a:t>
            </a:r>
          </a:p>
          <a:p>
            <a:pPr>
              <a:lnSpc>
                <a:spcPct val="150000"/>
              </a:lnSpc>
            </a:pPr>
            <a:r>
              <a:rPr lang="en-US" b="1" dirty="0" smtClean="0"/>
              <a:t>Was first established under the “Congressional Relief Act of 1803, followed by the Disaster Relief Acts of 1950 and then 1969 and 1974 which established the process of Presidential Disaster Declarations and ultimately the </a:t>
            </a:r>
            <a:r>
              <a:rPr lang="en-US" b="1" u="sng" dirty="0" smtClean="0"/>
              <a:t>Robert T. Stafford Disaster Relief and Emergency Assistance Act in 1988, revised in 2013 </a:t>
            </a:r>
            <a:r>
              <a:rPr lang="en-US" b="1" dirty="0" smtClean="0"/>
              <a:t>and the </a:t>
            </a:r>
            <a:r>
              <a:rPr lang="en-US" b="1" u="sng" dirty="0" smtClean="0"/>
              <a:t>Disaster Mitigation Act of 2000</a:t>
            </a:r>
            <a:r>
              <a:rPr lang="en-US" b="1" dirty="0" smtClean="0"/>
              <a:t>.  They are all based on the premise that disasters are </a:t>
            </a:r>
            <a:r>
              <a:rPr lang="en-US" b="1" u="sng" dirty="0" smtClean="0"/>
              <a:t>best managed at the lowest possible </a:t>
            </a:r>
            <a:r>
              <a:rPr lang="en-US" b="1" dirty="0" smtClean="0"/>
              <a:t>government level and </a:t>
            </a:r>
            <a:r>
              <a:rPr lang="en-US" b="1" u="sng" dirty="0" smtClean="0"/>
              <a:t>require an approved mitigation pla</a:t>
            </a:r>
            <a:r>
              <a:rPr lang="en-US" b="1" dirty="0" smtClean="0"/>
              <a:t>n to receive disaster assistance funding.  Integrates the </a:t>
            </a:r>
            <a:r>
              <a:rPr lang="en-US" b="1" u="sng" dirty="0" smtClean="0"/>
              <a:t>Governor </a:t>
            </a:r>
            <a:r>
              <a:rPr lang="en-US" b="1" dirty="0" smtClean="0"/>
              <a:t>into the process of requesting federal assistance.</a:t>
            </a:r>
            <a:endParaRPr lang="en-US" b="1" dirty="0"/>
          </a:p>
          <a:p>
            <a:endParaRPr lang="en-US" dirty="0"/>
          </a:p>
        </p:txBody>
      </p:sp>
      <p:sp>
        <p:nvSpPr>
          <p:cNvPr id="4" name="Slide Number Placeholder 3"/>
          <p:cNvSpPr>
            <a:spLocks noGrp="1"/>
          </p:cNvSpPr>
          <p:nvPr>
            <p:ph type="sldNum" sz="quarter" idx="10"/>
          </p:nvPr>
        </p:nvSpPr>
        <p:spPr>
          <a:xfrm>
            <a:off x="3884753" y="8685552"/>
            <a:ext cx="2971697" cy="456889"/>
          </a:xfrm>
          <a:prstGeom prst="rect">
            <a:avLst/>
          </a:prstGeom>
        </p:spPr>
        <p:txBody>
          <a:bodyPr lIns="89584" tIns="44792" rIns="89584" bIns="44792"/>
          <a:lstStyle/>
          <a:p>
            <a:pPr>
              <a:defRPr/>
            </a:pPr>
            <a:fld id="{B2F021E5-CFB5-4BE0-AAF7-2C5873BE7235}" type="slidenum">
              <a:rPr lang="en-US" smtClean="0"/>
              <a:pPr>
                <a:defRPr/>
              </a:pPr>
              <a:t>6</a:t>
            </a:fld>
            <a:endParaRPr lang="en-US" dirty="0"/>
          </a:p>
        </p:txBody>
      </p:sp>
    </p:spTree>
    <p:extLst>
      <p:ext uri="{BB962C8B-B14F-4D97-AF65-F5344CB8AC3E}">
        <p14:creationId xmlns:p14="http://schemas.microsoft.com/office/powerpoint/2010/main" val="2869666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800" dirty="0" smtClean="0"/>
              <a:t>This is the overview of the organization </a:t>
            </a:r>
            <a:r>
              <a:rPr lang="en-US" sz="1800" dirty="0"/>
              <a:t>structure of Risk and Emergency Management and Business </a:t>
            </a:r>
            <a:r>
              <a:rPr lang="en-US" sz="1800" dirty="0" smtClean="0"/>
              <a:t>Continuity</a:t>
            </a:r>
          </a:p>
          <a:p>
            <a:r>
              <a:rPr lang="en-US" sz="1800" dirty="0" smtClean="0"/>
              <a:t>The blue side….</a:t>
            </a:r>
          </a:p>
          <a:p>
            <a:r>
              <a:rPr lang="en-US" sz="1800" dirty="0" smtClean="0"/>
              <a:t>The green side …</a:t>
            </a:r>
          </a:p>
          <a:p>
            <a:r>
              <a:rPr lang="en-US" sz="1800" dirty="0" smtClean="0"/>
              <a:t> Finally – I’ll end with CERM’s evolving role…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54379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006831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3808" name="Picture 16" descr=" SEAL3.jpg                                                      00006BACMac OS X                       B94893B7:"/>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33600" y="2632075"/>
            <a:ext cx="4267200" cy="4225925"/>
          </a:xfrm>
          <a:prstGeom prst="rect">
            <a:avLst/>
          </a:prstGeom>
          <a:noFill/>
          <a:extLst>
            <a:ext uri="{909E8E84-426E-40DD-AFC4-6F175D3DCCD1}">
              <a14:hiddenFill xmlns:a14="http://schemas.microsoft.com/office/drawing/2010/main">
                <a:solidFill>
                  <a:srgbClr val="FFFFFF"/>
                </a:solidFill>
              </a14:hiddenFill>
            </a:ext>
          </a:extLst>
        </p:spPr>
      </p:pic>
      <p:sp>
        <p:nvSpPr>
          <p:cNvPr id="33794" name="Rectangle 2"/>
          <p:cNvSpPr>
            <a:spLocks noGrp="1" noChangeArrowheads="1"/>
          </p:cNvSpPr>
          <p:nvPr>
            <p:ph type="subTitle" idx="1"/>
          </p:nvPr>
        </p:nvSpPr>
        <p:spPr>
          <a:xfrm>
            <a:off x="1790700" y="3124200"/>
            <a:ext cx="5562600" cy="1752600"/>
          </a:xfrm>
        </p:spPr>
        <p:txBody>
          <a:bodyPr/>
          <a:lstStyle>
            <a:lvl1pPr marL="0" indent="0" algn="ctr">
              <a:buFont typeface="Wingdings" charset="0"/>
              <a:buNone/>
              <a:defRPr sz="2800"/>
            </a:lvl1pPr>
          </a:lstStyle>
          <a:p>
            <a:pPr lvl="0"/>
            <a:r>
              <a:rPr lang="en-US" noProof="0" smtClean="0"/>
              <a:t>Click to edit Master subtitle style</a:t>
            </a:r>
            <a:endParaRPr lang="en-US" noProof="0" smtClean="0"/>
          </a:p>
        </p:txBody>
      </p:sp>
      <p:sp>
        <p:nvSpPr>
          <p:cNvPr id="33795" name="Rectangle 3"/>
          <p:cNvSpPr>
            <a:spLocks noGrp="1" noChangeArrowheads="1"/>
          </p:cNvSpPr>
          <p:nvPr>
            <p:ph type="ctrTitle"/>
          </p:nvPr>
        </p:nvSpPr>
        <p:spPr>
          <a:xfrm>
            <a:off x="1143000" y="1447800"/>
            <a:ext cx="6858000" cy="1143000"/>
          </a:xfrm>
        </p:spPr>
        <p:txBody>
          <a:bodyPr/>
          <a:lstStyle>
            <a:lvl1pPr algn="ctr">
              <a:defRPr sz="4700"/>
            </a:lvl1pPr>
          </a:lstStyle>
          <a:p>
            <a:pPr lvl="0"/>
            <a:r>
              <a:rPr lang="en-US" noProof="0" smtClean="0"/>
              <a:t>Click to edit Master title style</a:t>
            </a:r>
            <a:endParaRPr lang="en-US" noProof="0" smtClean="0"/>
          </a:p>
        </p:txBody>
      </p:sp>
      <p:sp>
        <p:nvSpPr>
          <p:cNvPr id="33796" name="Rectangle 4"/>
          <p:cNvSpPr>
            <a:spLocks noChangeArrowheads="1"/>
          </p:cNvSpPr>
          <p:nvPr/>
        </p:nvSpPr>
        <p:spPr bwMode="auto">
          <a:xfrm>
            <a:off x="6156325" y="5943600"/>
            <a:ext cx="3013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3797" name="Line 5"/>
          <p:cNvSpPr>
            <a:spLocks noChangeShapeType="1"/>
          </p:cNvSpPr>
          <p:nvPr/>
        </p:nvSpPr>
        <p:spPr bwMode="auto">
          <a:xfrm>
            <a:off x="0" y="1219200"/>
            <a:ext cx="91440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798" name="Text Box 6"/>
          <p:cNvSpPr txBox="1">
            <a:spLocks noChangeArrowheads="1"/>
          </p:cNvSpPr>
          <p:nvPr/>
        </p:nvSpPr>
        <p:spPr bwMode="auto">
          <a:xfrm>
            <a:off x="1676400" y="830263"/>
            <a:ext cx="12192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a:p>
        </p:txBody>
      </p:sp>
      <p:pic>
        <p:nvPicPr>
          <p:cNvPr id="33799" name="Picture 7" descr="Untitled-1.jpg                                                 00000893 keithpaul                      BC07756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33800" name="Picture 8" descr="A [blk-201].jpg                                                00000893 keithpaul                      BC07756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013" y="357188"/>
            <a:ext cx="3049587" cy="404812"/>
          </a:xfrm>
          <a:prstGeom prst="rect">
            <a:avLst/>
          </a:prstGeom>
          <a:noFill/>
          <a:extLst>
            <a:ext uri="{909E8E84-426E-40DD-AFC4-6F175D3DCCD1}">
              <a14:hiddenFill xmlns:a14="http://schemas.microsoft.com/office/drawing/2010/main">
                <a:solidFill>
                  <a:srgbClr val="FFFFFF"/>
                </a:solidFill>
              </a14:hiddenFill>
            </a:ext>
          </a:extLst>
        </p:spPr>
      </p:pic>
      <p:pic>
        <p:nvPicPr>
          <p:cNvPr id="33801"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09600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3804" name="Line 12"/>
          <p:cNvSpPr>
            <a:spLocks noChangeShapeType="1"/>
          </p:cNvSpPr>
          <p:nvPr/>
        </p:nvSpPr>
        <p:spPr bwMode="auto">
          <a:xfrm>
            <a:off x="0" y="6096000"/>
            <a:ext cx="91440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52909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609600"/>
            <a:ext cx="2209800"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609600"/>
            <a:ext cx="64770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98966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00DE1F8-DCF1-E342-BC94-366F0E1264BF}" type="datetimeFigureOut">
              <a:rPr lang="en-US" smtClean="0"/>
              <a:t>2/10/2015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04E626C-9D68-F24F-B3C2-785B2EEFF185}" type="slidenum">
              <a:rPr lang="en-US" smtClean="0"/>
              <a:t>‹#›</a:t>
            </a:fld>
            <a:endParaRPr lang="en-US"/>
          </a:p>
        </p:txBody>
      </p:sp>
    </p:spTree>
    <p:extLst>
      <p:ext uri="{BB962C8B-B14F-4D97-AF65-F5344CB8AC3E}">
        <p14:creationId xmlns:p14="http://schemas.microsoft.com/office/powerpoint/2010/main" val="312483286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00DE1F8-DCF1-E342-BC94-366F0E1264BF}" type="datetimeFigureOut">
              <a:rPr lang="en-US" smtClean="0"/>
              <a:t>2/10/2015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04E626C-9D68-F24F-B3C2-785B2EEFF185}" type="slidenum">
              <a:rPr lang="en-US" smtClean="0"/>
              <a:t>‹#›</a:t>
            </a:fld>
            <a:endParaRPr lang="en-US"/>
          </a:p>
        </p:txBody>
      </p:sp>
    </p:spTree>
    <p:extLst>
      <p:ext uri="{BB962C8B-B14F-4D97-AF65-F5344CB8AC3E}">
        <p14:creationId xmlns:p14="http://schemas.microsoft.com/office/powerpoint/2010/main" val="164939975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5898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44329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371600"/>
            <a:ext cx="40005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33900" y="1371600"/>
            <a:ext cx="40005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57968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47227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00358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3125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3460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9696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381000" y="1371600"/>
            <a:ext cx="81534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27" name="Rectangle 3"/>
          <p:cNvSpPr>
            <a:spLocks noGrp="1" noChangeArrowheads="1"/>
          </p:cNvSpPr>
          <p:nvPr>
            <p:ph type="title"/>
          </p:nvPr>
        </p:nvSpPr>
        <p:spPr bwMode="auto">
          <a:xfrm>
            <a:off x="304800" y="609600"/>
            <a:ext cx="8839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0488" tIns="44450" rIns="90488" bIns="44450" numCol="1" anchor="ctr" anchorCtr="0" compatLnSpc="1">
            <a:prstTxWarp prst="textNoShape">
              <a:avLst/>
            </a:prstTxWarp>
          </a:bodyPr>
          <a:lstStyle/>
          <a:p>
            <a:pPr lvl="0"/>
            <a:r>
              <a:rPr lang="en-US" smtClean="0"/>
              <a:t>Click to edit Master title style</a:t>
            </a:r>
            <a:endParaRPr lang="en-US"/>
          </a:p>
        </p:txBody>
      </p:sp>
      <p:sp>
        <p:nvSpPr>
          <p:cNvPr id="1033" name="Rectangle 9"/>
          <p:cNvSpPr>
            <a:spLocks noChangeArrowheads="1"/>
          </p:cNvSpPr>
          <p:nvPr/>
        </p:nvSpPr>
        <p:spPr bwMode="auto">
          <a:xfrm>
            <a:off x="6156325" y="5943600"/>
            <a:ext cx="3013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46" name="Line 22"/>
          <p:cNvSpPr>
            <a:spLocks noChangeShapeType="1"/>
          </p:cNvSpPr>
          <p:nvPr/>
        </p:nvSpPr>
        <p:spPr bwMode="auto">
          <a:xfrm>
            <a:off x="0" y="1219200"/>
            <a:ext cx="91440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1073" name="Picture 49" descr="Untitled-1.jpg                                                 00000893 keithpaul                      BC07756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flipV="1">
            <a:off x="0" y="487681"/>
            <a:ext cx="9144000" cy="45719"/>
          </a:xfrm>
          <a:prstGeom prst="rect">
            <a:avLst/>
          </a:prstGeom>
          <a:noFill/>
          <a:extLst>
            <a:ext uri="{909E8E84-426E-40DD-AFC4-6F175D3DCCD1}">
              <a14:hiddenFill xmlns:a14="http://schemas.microsoft.com/office/drawing/2010/main">
                <a:solidFill>
                  <a:srgbClr val="FFFFFF"/>
                </a:solidFill>
              </a14:hiddenFill>
            </a:ext>
          </a:extLst>
        </p:spPr>
      </p:pic>
      <p:pic>
        <p:nvPicPr>
          <p:cNvPr id="1075" name="Picture 5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5442" y="609600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076" name="Text Box 52"/>
          <p:cNvSpPr txBox="1">
            <a:spLocks noChangeArrowheads="1"/>
          </p:cNvSpPr>
          <p:nvPr/>
        </p:nvSpPr>
        <p:spPr bwMode="auto">
          <a:xfrm>
            <a:off x="8382000" y="6172200"/>
            <a:ext cx="609600" cy="30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fld id="{7EB13825-85DD-9A4A-BEAD-79462FEC6238}" type="slidenum">
              <a:rPr lang="en-US" sz="1400">
                <a:latin typeface="Verdana" charset="0"/>
              </a:rPr>
              <a:pPr>
                <a:spcBef>
                  <a:spcPct val="50000"/>
                </a:spcBef>
              </a:pPr>
              <a:t>‹#›</a:t>
            </a:fld>
            <a:endParaRPr lang="en-US" b="1">
              <a:solidFill>
                <a:srgbClr val="336699"/>
              </a:solidFill>
              <a:latin typeface="Verdana" charset="0"/>
            </a:endParaRPr>
          </a:p>
        </p:txBody>
      </p:sp>
      <p:sp>
        <p:nvSpPr>
          <p:cNvPr id="1078" name="Line 54"/>
          <p:cNvSpPr>
            <a:spLocks noChangeShapeType="1"/>
          </p:cNvSpPr>
          <p:nvPr/>
        </p:nvSpPr>
        <p:spPr bwMode="auto">
          <a:xfrm>
            <a:off x="0" y="6096000"/>
            <a:ext cx="91440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2" name="Picture 1"/>
          <p:cNvPicPr>
            <a:picLocks noChangeAspect="1"/>
          </p:cNvPicPr>
          <p:nvPr/>
        </p:nvPicPr>
        <p:blipFill>
          <a:blip r:embed="rId17"/>
          <a:stretch>
            <a:fillRect/>
          </a:stretch>
        </p:blipFill>
        <p:spPr>
          <a:xfrm>
            <a:off x="381000" y="76200"/>
            <a:ext cx="3302000" cy="38127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txStyles>
    <p:titleStyle>
      <a:lvl1pPr algn="l" rtl="0" eaLnBrk="1" fontAlgn="base" hangingPunct="1">
        <a:spcBef>
          <a:spcPct val="0"/>
        </a:spcBef>
        <a:spcAft>
          <a:spcPct val="0"/>
        </a:spcAft>
        <a:defRPr sz="3000">
          <a:solidFill>
            <a:srgbClr val="881C1C"/>
          </a:solidFill>
          <a:latin typeface="+mj-lt"/>
          <a:ea typeface="+mj-ea"/>
          <a:cs typeface="+mj-cs"/>
        </a:defRPr>
      </a:lvl1pPr>
      <a:lvl2pPr algn="l" rtl="0" eaLnBrk="1" fontAlgn="base" hangingPunct="1">
        <a:spcBef>
          <a:spcPct val="0"/>
        </a:spcBef>
        <a:spcAft>
          <a:spcPct val="0"/>
        </a:spcAft>
        <a:defRPr sz="3000">
          <a:solidFill>
            <a:srgbClr val="881C1C"/>
          </a:solidFill>
          <a:latin typeface="Georgia" charset="0"/>
          <a:ea typeface="ＭＳ Ｐゴシック" charset="0"/>
        </a:defRPr>
      </a:lvl2pPr>
      <a:lvl3pPr algn="l" rtl="0" eaLnBrk="1" fontAlgn="base" hangingPunct="1">
        <a:spcBef>
          <a:spcPct val="0"/>
        </a:spcBef>
        <a:spcAft>
          <a:spcPct val="0"/>
        </a:spcAft>
        <a:defRPr sz="3000">
          <a:solidFill>
            <a:srgbClr val="881C1C"/>
          </a:solidFill>
          <a:latin typeface="Georgia" charset="0"/>
          <a:ea typeface="ＭＳ Ｐゴシック" charset="0"/>
        </a:defRPr>
      </a:lvl3pPr>
      <a:lvl4pPr algn="l" rtl="0" eaLnBrk="1" fontAlgn="base" hangingPunct="1">
        <a:spcBef>
          <a:spcPct val="0"/>
        </a:spcBef>
        <a:spcAft>
          <a:spcPct val="0"/>
        </a:spcAft>
        <a:defRPr sz="3000">
          <a:solidFill>
            <a:srgbClr val="881C1C"/>
          </a:solidFill>
          <a:latin typeface="Georgia" charset="0"/>
          <a:ea typeface="ＭＳ Ｐゴシック" charset="0"/>
        </a:defRPr>
      </a:lvl4pPr>
      <a:lvl5pPr algn="l" rtl="0" eaLnBrk="1" fontAlgn="base" hangingPunct="1">
        <a:spcBef>
          <a:spcPct val="0"/>
        </a:spcBef>
        <a:spcAft>
          <a:spcPct val="0"/>
        </a:spcAft>
        <a:defRPr sz="3000">
          <a:solidFill>
            <a:srgbClr val="881C1C"/>
          </a:solidFill>
          <a:latin typeface="Georgia" charset="0"/>
          <a:ea typeface="ＭＳ Ｐゴシック" charset="0"/>
        </a:defRPr>
      </a:lvl5pPr>
      <a:lvl6pPr marL="457200" algn="l" rtl="0" eaLnBrk="1" fontAlgn="base" hangingPunct="1">
        <a:spcBef>
          <a:spcPct val="0"/>
        </a:spcBef>
        <a:spcAft>
          <a:spcPct val="0"/>
        </a:spcAft>
        <a:defRPr sz="3000">
          <a:solidFill>
            <a:srgbClr val="881C1C"/>
          </a:solidFill>
          <a:latin typeface="Georgia" charset="0"/>
          <a:ea typeface="ＭＳ Ｐゴシック" charset="0"/>
        </a:defRPr>
      </a:lvl6pPr>
      <a:lvl7pPr marL="914400" algn="l" rtl="0" eaLnBrk="1" fontAlgn="base" hangingPunct="1">
        <a:spcBef>
          <a:spcPct val="0"/>
        </a:spcBef>
        <a:spcAft>
          <a:spcPct val="0"/>
        </a:spcAft>
        <a:defRPr sz="3000">
          <a:solidFill>
            <a:srgbClr val="881C1C"/>
          </a:solidFill>
          <a:latin typeface="Georgia" charset="0"/>
          <a:ea typeface="ＭＳ Ｐゴシック" charset="0"/>
        </a:defRPr>
      </a:lvl7pPr>
      <a:lvl8pPr marL="1371600" algn="l" rtl="0" eaLnBrk="1" fontAlgn="base" hangingPunct="1">
        <a:spcBef>
          <a:spcPct val="0"/>
        </a:spcBef>
        <a:spcAft>
          <a:spcPct val="0"/>
        </a:spcAft>
        <a:defRPr sz="3000">
          <a:solidFill>
            <a:srgbClr val="881C1C"/>
          </a:solidFill>
          <a:latin typeface="Georgia" charset="0"/>
          <a:ea typeface="ＭＳ Ｐゴシック" charset="0"/>
        </a:defRPr>
      </a:lvl8pPr>
      <a:lvl9pPr marL="1828800" algn="l" rtl="0" eaLnBrk="1" fontAlgn="base" hangingPunct="1">
        <a:spcBef>
          <a:spcPct val="0"/>
        </a:spcBef>
        <a:spcAft>
          <a:spcPct val="0"/>
        </a:spcAft>
        <a:defRPr sz="3000">
          <a:solidFill>
            <a:srgbClr val="881C1C"/>
          </a:solidFill>
          <a:latin typeface="Georgia" charset="0"/>
          <a:ea typeface="ＭＳ Ｐゴシック" charset="0"/>
        </a:defRPr>
      </a:lvl9pPr>
    </p:titleStyle>
    <p:bodyStyle>
      <a:lvl1pPr marL="342900" indent="-342900" algn="l" rtl="0" eaLnBrk="1" fontAlgn="base" hangingPunct="1">
        <a:spcBef>
          <a:spcPct val="20000"/>
        </a:spcBef>
        <a:spcAft>
          <a:spcPct val="0"/>
        </a:spcAft>
        <a:buClr>
          <a:srgbClr val="840C22"/>
        </a:buClr>
        <a:buSzPct val="100000"/>
        <a:buFont typeface="Wingdings" charset="0"/>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rgbClr val="840C22"/>
        </a:buClr>
        <a:buSzPct val="100000"/>
        <a:buFont typeface="Times" charset="0"/>
        <a:buChar char="•"/>
        <a:defRPr sz="2000">
          <a:solidFill>
            <a:schemeClr val="tx1"/>
          </a:solidFill>
          <a:latin typeface="+mn-lt"/>
          <a:ea typeface="+mn-ea"/>
        </a:defRPr>
      </a:lvl2pPr>
      <a:lvl3pPr marL="1143000" indent="-228600" algn="l" rtl="0" eaLnBrk="1" fontAlgn="base" hangingPunct="1">
        <a:spcBef>
          <a:spcPct val="20000"/>
        </a:spcBef>
        <a:spcAft>
          <a:spcPct val="0"/>
        </a:spcAft>
        <a:buClr>
          <a:srgbClr val="840C22"/>
        </a:buClr>
        <a:buSzPct val="100000"/>
        <a:buFont typeface="Times" charset="0"/>
        <a:buChar char="•"/>
        <a:defRPr sz="2000">
          <a:solidFill>
            <a:schemeClr val="tx1"/>
          </a:solidFill>
          <a:latin typeface="+mn-lt"/>
          <a:ea typeface="+mn-ea"/>
        </a:defRPr>
      </a:lvl3pPr>
      <a:lvl4pPr marL="1600200" indent="-228600" algn="l" rtl="0" eaLnBrk="1" fontAlgn="base" hangingPunct="1">
        <a:spcBef>
          <a:spcPct val="20000"/>
        </a:spcBef>
        <a:spcAft>
          <a:spcPct val="0"/>
        </a:spcAft>
        <a:buClr>
          <a:srgbClr val="840C22"/>
        </a:buClr>
        <a:buSzPct val="100000"/>
        <a:buFont typeface="Times" charset="0"/>
        <a:buChar char="•"/>
        <a:defRPr>
          <a:solidFill>
            <a:schemeClr val="tx1"/>
          </a:solidFill>
          <a:latin typeface="+mn-lt"/>
          <a:ea typeface="+mn-ea"/>
        </a:defRPr>
      </a:lvl4pPr>
      <a:lvl5pPr marL="2057400" indent="-228600" algn="l" rtl="0" eaLnBrk="1" fontAlgn="base" hangingPunct="1">
        <a:spcBef>
          <a:spcPct val="20000"/>
        </a:spcBef>
        <a:spcAft>
          <a:spcPct val="0"/>
        </a:spcAft>
        <a:buClr>
          <a:srgbClr val="840C22"/>
        </a:buClr>
        <a:buSzPct val="100000"/>
        <a:buFont typeface="Times" charset="0"/>
        <a:buChar char="•"/>
        <a:defRPr sz="1600">
          <a:solidFill>
            <a:schemeClr val="tx1"/>
          </a:solidFill>
          <a:latin typeface="+mn-lt"/>
          <a:ea typeface="+mn-ea"/>
        </a:defRPr>
      </a:lvl5pPr>
      <a:lvl6pPr marL="2514600" indent="-228600" algn="l" rtl="0" eaLnBrk="1" fontAlgn="base" hangingPunct="1">
        <a:spcBef>
          <a:spcPct val="20000"/>
        </a:spcBef>
        <a:spcAft>
          <a:spcPct val="0"/>
        </a:spcAft>
        <a:buClr>
          <a:srgbClr val="840C22"/>
        </a:buClr>
        <a:buSzPct val="100000"/>
        <a:buFont typeface="Times" charset="0"/>
        <a:buChar char="•"/>
        <a:defRPr sz="1600">
          <a:solidFill>
            <a:schemeClr val="tx1"/>
          </a:solidFill>
          <a:latin typeface="+mn-lt"/>
          <a:ea typeface="+mn-ea"/>
        </a:defRPr>
      </a:lvl6pPr>
      <a:lvl7pPr marL="2971800" indent="-228600" algn="l" rtl="0" eaLnBrk="1" fontAlgn="base" hangingPunct="1">
        <a:spcBef>
          <a:spcPct val="20000"/>
        </a:spcBef>
        <a:spcAft>
          <a:spcPct val="0"/>
        </a:spcAft>
        <a:buClr>
          <a:srgbClr val="840C22"/>
        </a:buClr>
        <a:buSzPct val="100000"/>
        <a:buFont typeface="Times" charset="0"/>
        <a:buChar char="•"/>
        <a:defRPr sz="1600">
          <a:solidFill>
            <a:schemeClr val="tx1"/>
          </a:solidFill>
          <a:latin typeface="+mn-lt"/>
          <a:ea typeface="+mn-ea"/>
        </a:defRPr>
      </a:lvl7pPr>
      <a:lvl8pPr marL="3429000" indent="-228600" algn="l" rtl="0" eaLnBrk="1" fontAlgn="base" hangingPunct="1">
        <a:spcBef>
          <a:spcPct val="20000"/>
        </a:spcBef>
        <a:spcAft>
          <a:spcPct val="0"/>
        </a:spcAft>
        <a:buClr>
          <a:srgbClr val="840C22"/>
        </a:buClr>
        <a:buSzPct val="100000"/>
        <a:buFont typeface="Times" charset="0"/>
        <a:buChar char="•"/>
        <a:defRPr sz="1600">
          <a:solidFill>
            <a:schemeClr val="tx1"/>
          </a:solidFill>
          <a:latin typeface="+mn-lt"/>
          <a:ea typeface="+mn-ea"/>
        </a:defRPr>
      </a:lvl8pPr>
      <a:lvl9pPr marL="3886200" indent="-228600" algn="l" rtl="0" eaLnBrk="1" fontAlgn="base" hangingPunct="1">
        <a:spcBef>
          <a:spcPct val="20000"/>
        </a:spcBef>
        <a:spcAft>
          <a:spcPct val="0"/>
        </a:spcAft>
        <a:buClr>
          <a:srgbClr val="840C22"/>
        </a:buClr>
        <a:buSzPct val="100000"/>
        <a:buFont typeface="Times" charset="0"/>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umass.edu/emergency"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mailto:jhescock@ehs.umass.ed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gif"/><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subTitle" idx="1"/>
          </p:nvPr>
        </p:nvSpPr>
        <p:spPr/>
        <p:txBody>
          <a:bodyPr/>
          <a:lstStyle/>
          <a:p>
            <a:pPr marL="457200" lvl="1" indent="0" algn="ctr">
              <a:buFont typeface="Times" charset="0"/>
              <a:buNone/>
            </a:pPr>
            <a:r>
              <a:rPr lang="en-US" b="1" dirty="0" smtClean="0"/>
              <a:t>Jeffrey Hescock </a:t>
            </a:r>
          </a:p>
          <a:p>
            <a:pPr marL="457200" lvl="1" indent="0" algn="ctr">
              <a:buFont typeface="Times" charset="0"/>
              <a:buNone/>
            </a:pPr>
            <a:r>
              <a:rPr lang="en-US" dirty="0" smtClean="0"/>
              <a:t>Director of University Emergency Management and Business Continuity </a:t>
            </a:r>
            <a:endParaRPr lang="en-US" dirty="0"/>
          </a:p>
        </p:txBody>
      </p:sp>
      <p:sp>
        <p:nvSpPr>
          <p:cNvPr id="28676" name="Rectangle 4"/>
          <p:cNvSpPr>
            <a:spLocks noGrp="1" noChangeArrowheads="1"/>
          </p:cNvSpPr>
          <p:nvPr>
            <p:ph type="ctrTitle"/>
          </p:nvPr>
        </p:nvSpPr>
        <p:spPr>
          <a:xfrm>
            <a:off x="1158062" y="1524000"/>
            <a:ext cx="7604938" cy="1143000"/>
          </a:xfrm>
          <a:noFill/>
          <a:ln/>
        </p:spPr>
        <p:txBody>
          <a:bodyPr/>
          <a:lstStyle/>
          <a:p>
            <a:r>
              <a:rPr lang="en-US" dirty="0" smtClean="0"/>
              <a:t>Emergency Management</a:t>
            </a:r>
            <a:br>
              <a:rPr lang="en-US" dirty="0" smtClean="0"/>
            </a:br>
            <a:r>
              <a:rPr lang="en-US" sz="2800" dirty="0" smtClean="0"/>
              <a:t>Humanitarian Logistics and Healthcare Course</a:t>
            </a:r>
            <a:r>
              <a:rPr lang="en-US" dirty="0" smtClean="0"/>
              <a:t/>
            </a:r>
            <a:br>
              <a:rPr lang="en-US" dirty="0" smtClean="0"/>
            </a:br>
            <a:r>
              <a:rPr lang="en-US" dirty="0" smtClean="0"/>
              <a:t> </a:t>
            </a:r>
            <a:endParaRPr lang="en-US" dirty="0"/>
          </a:p>
        </p:txBody>
      </p:sp>
      <p:sp>
        <p:nvSpPr>
          <p:cNvPr id="2" name="TextBox 1"/>
          <p:cNvSpPr txBox="1"/>
          <p:nvPr/>
        </p:nvSpPr>
        <p:spPr>
          <a:xfrm>
            <a:off x="6946605" y="5585637"/>
            <a:ext cx="2209800" cy="338554"/>
          </a:xfrm>
          <a:prstGeom prst="rect">
            <a:avLst/>
          </a:prstGeom>
          <a:noFill/>
        </p:spPr>
        <p:txBody>
          <a:bodyPr wrap="square" rtlCol="0">
            <a:spAutoFit/>
          </a:bodyPr>
          <a:lstStyle/>
          <a:p>
            <a:r>
              <a:rPr lang="en-US" sz="1600" dirty="0" smtClean="0"/>
              <a:t>February </a:t>
            </a:r>
            <a:r>
              <a:rPr lang="en-US" sz="1600" dirty="0" smtClean="0"/>
              <a:t>11, 2015</a:t>
            </a:r>
            <a:endParaRPr lang="en-US"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1219200"/>
          </a:xfrm>
        </p:spPr>
        <p:txBody>
          <a:bodyPr>
            <a:normAutofit/>
          </a:bodyPr>
          <a:lstStyle/>
          <a:p>
            <a:pPr algn="ctr"/>
            <a:r>
              <a:rPr lang="en-US" sz="3200" dirty="0" smtClean="0"/>
              <a:t>All-Hazards Approach: Human or Natural</a:t>
            </a:r>
            <a:endParaRPr lang="en-US" sz="3200" dirty="0"/>
          </a:p>
        </p:txBody>
      </p:sp>
      <p:sp>
        <p:nvSpPr>
          <p:cNvPr id="4" name="Slide Number Placeholder 3"/>
          <p:cNvSpPr>
            <a:spLocks noGrp="1"/>
          </p:cNvSpPr>
          <p:nvPr>
            <p:ph type="sldNum" sz="quarter" idx="4294967295"/>
          </p:nvPr>
        </p:nvSpPr>
        <p:spPr>
          <a:xfrm>
            <a:off x="152400" y="1295400"/>
            <a:ext cx="381000" cy="152400"/>
          </a:xfrm>
          <a:prstGeom prst="rect">
            <a:avLst/>
          </a:prstGeom>
        </p:spPr>
        <p:txBody>
          <a:bodyPr/>
          <a:lstStyle/>
          <a:p>
            <a:pPr>
              <a:defRPr/>
            </a:pPr>
            <a:fld id="{CFA26891-F919-4D6D-B89E-6B73E6A4A26C}" type="slidenum">
              <a:rPr lang="en-US" smtClean="0">
                <a:solidFill>
                  <a:srgbClr val="FFFFFF"/>
                </a:solidFill>
              </a:rPr>
              <a:pPr>
                <a:defRPr/>
              </a:pPr>
              <a:t>10</a:t>
            </a:fld>
            <a:endParaRPr lang="en-US" dirty="0">
              <a:solidFill>
                <a:srgbClr val="FFFFFF"/>
              </a:solidFill>
            </a:endParaRPr>
          </a:p>
        </p:txBody>
      </p:sp>
      <p:sp>
        <p:nvSpPr>
          <p:cNvPr id="7" name="Content Placeholder 2"/>
          <p:cNvSpPr>
            <a:spLocks noGrp="1"/>
          </p:cNvSpPr>
          <p:nvPr>
            <p:ph idx="1"/>
          </p:nvPr>
        </p:nvSpPr>
        <p:spPr>
          <a:xfrm>
            <a:off x="381000" y="1371600"/>
            <a:ext cx="8534400" cy="4495800"/>
          </a:xfrm>
        </p:spPr>
        <p:txBody>
          <a:bodyPr/>
          <a:lstStyle/>
          <a:p>
            <a:pPr>
              <a:buFont typeface="Wingdings" pitchFamily="2" charset="2"/>
              <a:buChar char="§"/>
            </a:pPr>
            <a:r>
              <a:rPr lang="en-US" dirty="0" smtClean="0"/>
              <a:t>Effective and consistent </a:t>
            </a:r>
            <a:r>
              <a:rPr lang="en-US" dirty="0"/>
              <a:t>r</a:t>
            </a:r>
            <a:r>
              <a:rPr lang="en-US" dirty="0" smtClean="0"/>
              <a:t>esponse to any </a:t>
            </a:r>
            <a:r>
              <a:rPr lang="en-US" dirty="0"/>
              <a:t>d</a:t>
            </a:r>
            <a:r>
              <a:rPr lang="en-US" dirty="0" smtClean="0"/>
              <a:t>isaster or emergency, regardless of cause</a:t>
            </a:r>
          </a:p>
          <a:p>
            <a:pPr marL="0" indent="0">
              <a:buNone/>
            </a:pPr>
            <a:endParaRPr lang="en-US" dirty="0" smtClean="0"/>
          </a:p>
          <a:p>
            <a:pPr>
              <a:buFont typeface="Wingdings" pitchFamily="2" charset="2"/>
              <a:buChar char="§"/>
            </a:pPr>
            <a:r>
              <a:rPr lang="en-US" dirty="0" smtClean="0"/>
              <a:t>Risk-based, all </a:t>
            </a:r>
            <a:r>
              <a:rPr lang="en-US" dirty="0"/>
              <a:t>h</a:t>
            </a:r>
            <a:r>
              <a:rPr lang="en-US" dirty="0" smtClean="0"/>
              <a:t>azards strategy based on </a:t>
            </a:r>
            <a:r>
              <a:rPr lang="en-US" dirty="0" smtClean="0"/>
              <a:t>5 </a:t>
            </a:r>
            <a:r>
              <a:rPr lang="en-US" dirty="0" smtClean="0"/>
              <a:t>phases:</a:t>
            </a:r>
          </a:p>
          <a:p>
            <a:pPr marL="914400" lvl="1" indent="-457200">
              <a:buFont typeface="+mj-lt"/>
              <a:buAutoNum type="arabicPeriod"/>
            </a:pPr>
            <a:r>
              <a:rPr lang="en-US" sz="2400" dirty="0" smtClean="0"/>
              <a:t>Mitigation</a:t>
            </a:r>
          </a:p>
          <a:p>
            <a:pPr marL="914400" lvl="1" indent="-457200">
              <a:buFont typeface="+mj-lt"/>
              <a:buAutoNum type="arabicPeriod"/>
            </a:pPr>
            <a:r>
              <a:rPr lang="en-US" sz="2400" dirty="0" smtClean="0"/>
              <a:t>Prevention </a:t>
            </a:r>
            <a:endParaRPr lang="en-US" sz="2400" dirty="0" smtClean="0"/>
          </a:p>
          <a:p>
            <a:pPr marL="914400" lvl="1" indent="-457200">
              <a:buFont typeface="+mj-lt"/>
              <a:buAutoNum type="arabicPeriod"/>
            </a:pPr>
            <a:r>
              <a:rPr lang="en-US" sz="2400" dirty="0" smtClean="0"/>
              <a:t>Preparedness</a:t>
            </a:r>
          </a:p>
          <a:p>
            <a:pPr marL="914400" lvl="1" indent="-457200">
              <a:buFont typeface="+mj-lt"/>
              <a:buAutoNum type="arabicPeriod"/>
            </a:pPr>
            <a:r>
              <a:rPr lang="en-US" sz="2400" dirty="0" smtClean="0"/>
              <a:t>Response</a:t>
            </a:r>
          </a:p>
          <a:p>
            <a:pPr marL="914400" lvl="1" indent="-457200">
              <a:buFont typeface="+mj-lt"/>
              <a:buAutoNum type="arabicPeriod"/>
            </a:pPr>
            <a:r>
              <a:rPr lang="en-US" sz="2400" dirty="0" smtClean="0"/>
              <a:t>Recovery </a:t>
            </a:r>
          </a:p>
        </p:txBody>
      </p:sp>
    </p:spTree>
    <p:extLst>
      <p:ext uri="{BB962C8B-B14F-4D97-AF65-F5344CB8AC3E}">
        <p14:creationId xmlns:p14="http://schemas.microsoft.com/office/powerpoint/2010/main" val="37185940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1219200"/>
          </a:xfrm>
        </p:spPr>
        <p:txBody>
          <a:bodyPr>
            <a:normAutofit/>
          </a:bodyPr>
          <a:lstStyle/>
          <a:p>
            <a:pPr algn="ctr"/>
            <a:r>
              <a:rPr lang="en-US" sz="3200" dirty="0" smtClean="0"/>
              <a:t>Five Phases of Emergency Management</a:t>
            </a:r>
            <a:endParaRPr lang="en-US" sz="3200" dirty="0"/>
          </a:p>
        </p:txBody>
      </p:sp>
      <p:sp>
        <p:nvSpPr>
          <p:cNvPr id="3" name="Content Placeholder 2"/>
          <p:cNvSpPr>
            <a:spLocks noGrp="1"/>
          </p:cNvSpPr>
          <p:nvPr>
            <p:ph idx="1"/>
          </p:nvPr>
        </p:nvSpPr>
        <p:spPr>
          <a:xfrm>
            <a:off x="533400" y="1676400"/>
            <a:ext cx="4038600" cy="4525963"/>
          </a:xfrm>
        </p:spPr>
        <p:txBody>
          <a:bodyPr/>
          <a:lstStyle/>
          <a:p>
            <a:pPr lvl="1">
              <a:buFont typeface="Wingdings" pitchFamily="2" charset="2"/>
              <a:buChar char="ü"/>
            </a:pPr>
            <a:r>
              <a:rPr lang="en-US" dirty="0" smtClean="0"/>
              <a:t>Mitigation</a:t>
            </a:r>
          </a:p>
          <a:p>
            <a:pPr lvl="1">
              <a:buFont typeface="Wingdings" pitchFamily="2" charset="2"/>
              <a:buChar char="ü"/>
            </a:pPr>
            <a:r>
              <a:rPr lang="en-US" dirty="0" smtClean="0"/>
              <a:t>Prevention</a:t>
            </a:r>
          </a:p>
          <a:p>
            <a:pPr lvl="1">
              <a:buFont typeface="Wingdings" pitchFamily="2" charset="2"/>
              <a:buChar char="ü"/>
            </a:pPr>
            <a:r>
              <a:rPr lang="en-US" dirty="0" smtClean="0"/>
              <a:t>Preparedness</a:t>
            </a:r>
          </a:p>
          <a:p>
            <a:pPr lvl="1">
              <a:buFont typeface="Wingdings" pitchFamily="2" charset="2"/>
              <a:buChar char="ü"/>
            </a:pPr>
            <a:r>
              <a:rPr lang="en-US" dirty="0" smtClean="0"/>
              <a:t>Response</a:t>
            </a:r>
          </a:p>
          <a:p>
            <a:pPr lvl="1">
              <a:buFont typeface="Wingdings" pitchFamily="2" charset="2"/>
              <a:buChar char="ü"/>
            </a:pPr>
            <a:r>
              <a:rPr lang="en-US" dirty="0" smtClean="0"/>
              <a:t>Recovery</a:t>
            </a:r>
          </a:p>
          <a:p>
            <a:pPr marL="366713" lvl="1" indent="0">
              <a:buNone/>
            </a:pPr>
            <a:endParaRPr lang="en-US" dirty="0" smtClean="0"/>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981200"/>
            <a:ext cx="3875262"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4294967295"/>
          </p:nvPr>
        </p:nvSpPr>
        <p:spPr>
          <a:xfrm>
            <a:off x="152400" y="1295400"/>
            <a:ext cx="381000" cy="152400"/>
          </a:xfrm>
          <a:prstGeom prst="rect">
            <a:avLst/>
          </a:prstGeom>
        </p:spPr>
        <p:txBody>
          <a:bodyPr/>
          <a:lstStyle/>
          <a:p>
            <a:pPr>
              <a:defRPr/>
            </a:pPr>
            <a:fld id="{CFA26891-F919-4D6D-B89E-6B73E6A4A26C}" type="slidenum">
              <a:rPr lang="en-US" smtClean="0">
                <a:solidFill>
                  <a:srgbClr val="FFFFFF"/>
                </a:solidFill>
              </a:rPr>
              <a:pPr>
                <a:defRPr/>
              </a:pPr>
              <a:t>11</a:t>
            </a:fld>
            <a:endParaRPr lang="en-US" dirty="0">
              <a:solidFill>
                <a:srgbClr val="FFFFFF"/>
              </a:solidFill>
            </a:endParaRPr>
          </a:p>
        </p:txBody>
      </p:sp>
    </p:spTree>
    <p:extLst>
      <p:ext uri="{BB962C8B-B14F-4D97-AF65-F5344CB8AC3E}">
        <p14:creationId xmlns:p14="http://schemas.microsoft.com/office/powerpoint/2010/main" val="253121194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1219200"/>
          </a:xfrm>
        </p:spPr>
        <p:txBody>
          <a:bodyPr>
            <a:normAutofit/>
          </a:bodyPr>
          <a:lstStyle/>
          <a:p>
            <a:pPr algn="ctr"/>
            <a:r>
              <a:rPr lang="en-US" sz="3200" dirty="0" smtClean="0"/>
              <a:t>Mitigation Phase</a:t>
            </a:r>
            <a:endParaRPr lang="en-US" sz="3200" dirty="0"/>
          </a:p>
        </p:txBody>
      </p:sp>
      <p:sp>
        <p:nvSpPr>
          <p:cNvPr id="3" name="Content Placeholder 2"/>
          <p:cNvSpPr>
            <a:spLocks noGrp="1"/>
          </p:cNvSpPr>
          <p:nvPr>
            <p:ph idx="1"/>
          </p:nvPr>
        </p:nvSpPr>
        <p:spPr>
          <a:xfrm>
            <a:off x="533400" y="1632743"/>
            <a:ext cx="5105400" cy="4525963"/>
          </a:xfrm>
        </p:spPr>
        <p:txBody>
          <a:bodyPr/>
          <a:lstStyle/>
          <a:p>
            <a:pPr>
              <a:buFont typeface="Wingdings" pitchFamily="2" charset="2"/>
              <a:buChar char="§"/>
            </a:pPr>
            <a:r>
              <a:rPr lang="en-US" dirty="0"/>
              <a:t>Mitigation is the action colleges and universities take to eliminate or reduce the loss of life and property damage related to an event or crisis, particularly in regard to events or crises that cannot be prevented.</a:t>
            </a:r>
          </a:p>
          <a:p>
            <a:endParaRPr lang="en-US" dirty="0"/>
          </a:p>
        </p:txBody>
      </p:sp>
      <p:pic>
        <p:nvPicPr>
          <p:cNvPr id="6" name="Picture 6" descr="The &quot;Mitigation&quot; wedge of the 5-section circular process graphic."/>
          <p:cNvPicPr>
            <a:picLocks noChangeAspect="1" noChangeArrowheads="1"/>
          </p:cNvPicPr>
          <p:nvPr/>
        </p:nvPicPr>
        <p:blipFill>
          <a:blip r:embed="rId3" cstate="print"/>
          <a:srcRect/>
          <a:stretch>
            <a:fillRect/>
          </a:stretch>
        </p:blipFill>
        <p:spPr bwMode="auto">
          <a:xfrm>
            <a:off x="5837238" y="2051050"/>
            <a:ext cx="2763837" cy="2755900"/>
          </a:xfrm>
          <a:prstGeom prst="rect">
            <a:avLst/>
          </a:prstGeom>
          <a:noFill/>
          <a:ln w="9525">
            <a:noFill/>
            <a:miter lim="800000"/>
            <a:headEnd/>
            <a:tailEnd/>
          </a:ln>
        </p:spPr>
      </p:pic>
      <p:sp>
        <p:nvSpPr>
          <p:cNvPr id="4" name="Slide Number Placeholder 3"/>
          <p:cNvSpPr>
            <a:spLocks noGrp="1"/>
          </p:cNvSpPr>
          <p:nvPr>
            <p:ph type="sldNum" sz="quarter" idx="4294967295"/>
          </p:nvPr>
        </p:nvSpPr>
        <p:spPr>
          <a:xfrm>
            <a:off x="152400" y="1295400"/>
            <a:ext cx="381000" cy="152400"/>
          </a:xfrm>
          <a:prstGeom prst="rect">
            <a:avLst/>
          </a:prstGeom>
        </p:spPr>
        <p:txBody>
          <a:bodyPr/>
          <a:lstStyle/>
          <a:p>
            <a:pPr>
              <a:defRPr/>
            </a:pPr>
            <a:fld id="{CFA26891-F919-4D6D-B89E-6B73E6A4A26C}" type="slidenum">
              <a:rPr lang="en-US" smtClean="0">
                <a:solidFill>
                  <a:srgbClr val="FFFFFF"/>
                </a:solidFill>
              </a:rPr>
              <a:pPr>
                <a:defRPr/>
              </a:pPr>
              <a:t>12</a:t>
            </a:fld>
            <a:endParaRPr lang="en-US" dirty="0">
              <a:solidFill>
                <a:srgbClr val="FFFFFF"/>
              </a:solidFill>
            </a:endParaRPr>
          </a:p>
        </p:txBody>
      </p:sp>
    </p:spTree>
    <p:extLst>
      <p:ext uri="{BB962C8B-B14F-4D97-AF65-F5344CB8AC3E}">
        <p14:creationId xmlns:p14="http://schemas.microsoft.com/office/powerpoint/2010/main" val="193298646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1219200"/>
          </a:xfrm>
        </p:spPr>
        <p:txBody>
          <a:bodyPr>
            <a:normAutofit/>
          </a:bodyPr>
          <a:lstStyle/>
          <a:p>
            <a:pPr algn="ctr"/>
            <a:r>
              <a:rPr lang="en-US" sz="3200" dirty="0" smtClean="0"/>
              <a:t>Prevention Phase</a:t>
            </a:r>
            <a:endParaRPr lang="en-US" sz="3200" dirty="0"/>
          </a:p>
        </p:txBody>
      </p:sp>
      <p:sp>
        <p:nvSpPr>
          <p:cNvPr id="3" name="Content Placeholder 2"/>
          <p:cNvSpPr>
            <a:spLocks noGrp="1"/>
          </p:cNvSpPr>
          <p:nvPr>
            <p:ph idx="1"/>
          </p:nvPr>
        </p:nvSpPr>
        <p:spPr>
          <a:xfrm>
            <a:off x="533400" y="1676400"/>
            <a:ext cx="4038600" cy="4525963"/>
          </a:xfrm>
        </p:spPr>
        <p:txBody>
          <a:bodyPr/>
          <a:lstStyle/>
          <a:p>
            <a:pPr>
              <a:buFont typeface="Wingdings" pitchFamily="2" charset="2"/>
              <a:buChar char="§"/>
            </a:pPr>
            <a:r>
              <a:rPr lang="en-US" dirty="0" smtClean="0"/>
              <a:t>Reviews </a:t>
            </a:r>
            <a:r>
              <a:rPr lang="en-US" dirty="0"/>
              <a:t>existing campus and community </a:t>
            </a:r>
            <a:r>
              <a:rPr lang="en-US" dirty="0" smtClean="0"/>
              <a:t>data</a:t>
            </a:r>
          </a:p>
          <a:p>
            <a:pPr>
              <a:buFont typeface="Wingdings" pitchFamily="2" charset="2"/>
              <a:buChar char="§"/>
            </a:pPr>
            <a:r>
              <a:rPr lang="en-US" dirty="0" smtClean="0"/>
              <a:t>Assesses </a:t>
            </a:r>
            <a:r>
              <a:rPr lang="en-US" dirty="0"/>
              <a:t>facilities and </a:t>
            </a:r>
            <a:r>
              <a:rPr lang="en-US" dirty="0" smtClean="0"/>
              <a:t>grounds</a:t>
            </a:r>
          </a:p>
          <a:p>
            <a:pPr>
              <a:buFont typeface="Wingdings" pitchFamily="2" charset="2"/>
              <a:buChar char="§"/>
            </a:pPr>
            <a:r>
              <a:rPr lang="en-US" dirty="0" smtClean="0"/>
              <a:t>Assesses </a:t>
            </a:r>
            <a:r>
              <a:rPr lang="en-US" dirty="0"/>
              <a:t>culture and </a:t>
            </a:r>
            <a:r>
              <a:rPr lang="en-US" dirty="0" smtClean="0"/>
              <a:t>climate issues</a:t>
            </a:r>
          </a:p>
          <a:p>
            <a:pPr>
              <a:buFont typeface="Wingdings" pitchFamily="2" charset="2"/>
              <a:buChar char="§"/>
            </a:pPr>
            <a:r>
              <a:rPr lang="en-US" dirty="0" smtClean="0"/>
              <a:t>Identify our vulnerabilities</a:t>
            </a:r>
            <a:endParaRPr lang="en-US" dirty="0"/>
          </a:p>
          <a:p>
            <a:endParaRPr lang="en-US" dirty="0"/>
          </a:p>
        </p:txBody>
      </p:sp>
      <p:pic>
        <p:nvPicPr>
          <p:cNvPr id="5" name="Picture 6" descr="The &quot;Prevention&quot; wedge of the 5-section circular process graphic."/>
          <p:cNvPicPr>
            <a:picLocks noChangeAspect="1" noChangeArrowheads="1"/>
          </p:cNvPicPr>
          <p:nvPr/>
        </p:nvPicPr>
        <p:blipFill>
          <a:blip r:embed="rId3" cstate="print"/>
          <a:srcRect/>
          <a:stretch>
            <a:fillRect/>
          </a:stretch>
        </p:blipFill>
        <p:spPr bwMode="auto">
          <a:xfrm>
            <a:off x="5410200" y="1997294"/>
            <a:ext cx="2651125" cy="2798763"/>
          </a:xfrm>
          <a:prstGeom prst="rect">
            <a:avLst/>
          </a:prstGeom>
          <a:noFill/>
          <a:ln w="9525">
            <a:noFill/>
            <a:miter lim="800000"/>
            <a:headEnd/>
            <a:tailEnd/>
          </a:ln>
        </p:spPr>
      </p:pic>
      <p:sp>
        <p:nvSpPr>
          <p:cNvPr id="4" name="Slide Number Placeholder 3"/>
          <p:cNvSpPr>
            <a:spLocks noGrp="1"/>
          </p:cNvSpPr>
          <p:nvPr>
            <p:ph type="sldNum" sz="quarter" idx="4294967295"/>
          </p:nvPr>
        </p:nvSpPr>
        <p:spPr>
          <a:xfrm>
            <a:off x="152400" y="1295400"/>
            <a:ext cx="381000" cy="152400"/>
          </a:xfrm>
          <a:prstGeom prst="rect">
            <a:avLst/>
          </a:prstGeom>
        </p:spPr>
        <p:txBody>
          <a:bodyPr/>
          <a:lstStyle/>
          <a:p>
            <a:pPr>
              <a:defRPr/>
            </a:pPr>
            <a:fld id="{CFA26891-F919-4D6D-B89E-6B73E6A4A26C}" type="slidenum">
              <a:rPr lang="en-US" smtClean="0">
                <a:solidFill>
                  <a:srgbClr val="FFFFFF"/>
                </a:solidFill>
              </a:rPr>
              <a:pPr>
                <a:defRPr/>
              </a:pPr>
              <a:t>13</a:t>
            </a:fld>
            <a:endParaRPr lang="en-US" dirty="0">
              <a:solidFill>
                <a:srgbClr val="FFFFFF"/>
              </a:solidFill>
            </a:endParaRPr>
          </a:p>
        </p:txBody>
      </p:sp>
    </p:spTree>
    <p:extLst>
      <p:ext uri="{BB962C8B-B14F-4D97-AF65-F5344CB8AC3E}">
        <p14:creationId xmlns:p14="http://schemas.microsoft.com/office/powerpoint/2010/main" val="263618014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1219200"/>
          </a:xfrm>
        </p:spPr>
        <p:txBody>
          <a:bodyPr>
            <a:normAutofit/>
          </a:bodyPr>
          <a:lstStyle/>
          <a:p>
            <a:pPr algn="ctr"/>
            <a:r>
              <a:rPr lang="en-US" sz="3200" dirty="0" smtClean="0"/>
              <a:t>Preparedness Phase</a:t>
            </a:r>
            <a:endParaRPr lang="en-US" sz="3200" dirty="0"/>
          </a:p>
        </p:txBody>
      </p:sp>
      <p:sp>
        <p:nvSpPr>
          <p:cNvPr id="3" name="Content Placeholder 2"/>
          <p:cNvSpPr>
            <a:spLocks noGrp="1"/>
          </p:cNvSpPr>
          <p:nvPr>
            <p:ph idx="1"/>
          </p:nvPr>
        </p:nvSpPr>
        <p:spPr>
          <a:xfrm>
            <a:off x="533400" y="1676400"/>
            <a:ext cx="4038600" cy="3581400"/>
          </a:xfrm>
        </p:spPr>
        <p:txBody>
          <a:bodyPr/>
          <a:lstStyle/>
          <a:p>
            <a:pPr>
              <a:buFont typeface="Wingdings" pitchFamily="2" charset="2"/>
              <a:buChar char="§"/>
            </a:pPr>
            <a:r>
              <a:rPr lang="en-US" dirty="0"/>
              <a:t>Prepares </a:t>
            </a:r>
            <a:r>
              <a:rPr lang="en-US" dirty="0" smtClean="0"/>
              <a:t>for, and Mitigates the effects of </a:t>
            </a:r>
            <a:r>
              <a:rPr lang="en-US" dirty="0"/>
              <a:t>e</a:t>
            </a:r>
            <a:r>
              <a:rPr lang="en-US" dirty="0" smtClean="0"/>
              <a:t>mergencies</a:t>
            </a:r>
            <a:endParaRPr lang="en-US" dirty="0"/>
          </a:p>
          <a:p>
            <a:pPr>
              <a:buFont typeface="Wingdings" pitchFamily="2" charset="2"/>
              <a:buChar char="§"/>
            </a:pPr>
            <a:r>
              <a:rPr lang="en-US" dirty="0"/>
              <a:t>Designs strategies, processes, and </a:t>
            </a:r>
            <a:r>
              <a:rPr lang="en-US" dirty="0" smtClean="0"/>
              <a:t>protocols prior to an emergency</a:t>
            </a:r>
          </a:p>
          <a:p>
            <a:pPr>
              <a:buFont typeface="Wingdings" pitchFamily="2" charset="2"/>
              <a:buChar char="§"/>
            </a:pPr>
            <a:r>
              <a:rPr lang="en-US" dirty="0" smtClean="0"/>
              <a:t>Is a continuous process</a:t>
            </a:r>
          </a:p>
          <a:p>
            <a:pPr>
              <a:buFont typeface="Wingdings" pitchFamily="2" charset="2"/>
              <a:buChar char="§"/>
            </a:pPr>
            <a:endParaRPr lang="en-US" dirty="0"/>
          </a:p>
          <a:p>
            <a:pPr>
              <a:buFont typeface="Wingdings" pitchFamily="2" charset="2"/>
              <a:buChar char="§"/>
            </a:pPr>
            <a:endParaRPr lang="en-US" dirty="0" smtClean="0"/>
          </a:p>
          <a:p>
            <a:pPr marL="0" indent="0">
              <a:buNone/>
            </a:pPr>
            <a:endParaRPr lang="en-US" dirty="0" smtClean="0"/>
          </a:p>
          <a:p>
            <a:pPr marL="0" indent="0" algn="r">
              <a:buNone/>
            </a:pPr>
            <a:endParaRPr lang="en-US" dirty="0"/>
          </a:p>
          <a:p>
            <a:pPr>
              <a:buFont typeface="Wingdings" pitchFamily="2" charset="2"/>
              <a:buChar char="§"/>
            </a:pPr>
            <a:endParaRPr lang="en-US" dirty="0"/>
          </a:p>
          <a:p>
            <a:endParaRPr lang="en-US" dirty="0"/>
          </a:p>
        </p:txBody>
      </p:sp>
      <p:pic>
        <p:nvPicPr>
          <p:cNvPr id="5" name="Picture 6" descr="The &quot;Prevention&quot; wedge of the 5-section circular process graphic."/>
          <p:cNvPicPr>
            <a:picLocks noChangeAspect="1" noChangeArrowheads="1"/>
          </p:cNvPicPr>
          <p:nvPr/>
        </p:nvPicPr>
        <p:blipFill>
          <a:blip r:embed="rId3" cstate="print"/>
          <a:srcRect/>
          <a:stretch>
            <a:fillRect/>
          </a:stretch>
        </p:blipFill>
        <p:spPr bwMode="auto">
          <a:xfrm>
            <a:off x="5410200" y="1997294"/>
            <a:ext cx="2651125" cy="2798763"/>
          </a:xfrm>
          <a:prstGeom prst="rect">
            <a:avLst/>
          </a:prstGeom>
          <a:noFill/>
          <a:ln w="9525">
            <a:noFill/>
            <a:miter lim="800000"/>
            <a:headEnd/>
            <a:tailEnd/>
          </a:ln>
        </p:spPr>
      </p:pic>
      <p:pic>
        <p:nvPicPr>
          <p:cNvPr id="6" name="Picture 6" descr="The &quot;Preparedness&quot; wedge of the 5-section circular process graphic"/>
          <p:cNvPicPr>
            <a:picLocks noChangeAspect="1" noChangeArrowheads="1"/>
          </p:cNvPicPr>
          <p:nvPr/>
        </p:nvPicPr>
        <p:blipFill>
          <a:blip r:embed="rId4" cstate="print"/>
          <a:srcRect/>
          <a:stretch>
            <a:fillRect/>
          </a:stretch>
        </p:blipFill>
        <p:spPr bwMode="auto">
          <a:xfrm>
            <a:off x="5418138" y="1952625"/>
            <a:ext cx="2670175" cy="2951163"/>
          </a:xfrm>
          <a:prstGeom prst="rect">
            <a:avLst/>
          </a:prstGeom>
          <a:noFill/>
          <a:ln w="9525">
            <a:noFill/>
            <a:miter lim="800000"/>
            <a:headEnd/>
            <a:tailEnd/>
          </a:ln>
        </p:spPr>
      </p:pic>
      <p:sp>
        <p:nvSpPr>
          <p:cNvPr id="4" name="Slide Number Placeholder 3"/>
          <p:cNvSpPr>
            <a:spLocks noGrp="1"/>
          </p:cNvSpPr>
          <p:nvPr>
            <p:ph type="sldNum" sz="quarter" idx="4294967295"/>
          </p:nvPr>
        </p:nvSpPr>
        <p:spPr>
          <a:xfrm>
            <a:off x="152400" y="1295400"/>
            <a:ext cx="381000" cy="152400"/>
          </a:xfrm>
          <a:prstGeom prst="rect">
            <a:avLst/>
          </a:prstGeom>
        </p:spPr>
        <p:txBody>
          <a:bodyPr/>
          <a:lstStyle/>
          <a:p>
            <a:pPr>
              <a:defRPr/>
            </a:pPr>
            <a:fld id="{CFA26891-F919-4D6D-B89E-6B73E6A4A26C}" type="slidenum">
              <a:rPr lang="en-US" smtClean="0">
                <a:solidFill>
                  <a:srgbClr val="FFFFFF"/>
                </a:solidFill>
              </a:rPr>
              <a:pPr>
                <a:defRPr/>
              </a:pPr>
              <a:t>14</a:t>
            </a:fld>
            <a:endParaRPr lang="en-US" dirty="0">
              <a:solidFill>
                <a:srgbClr val="FFFFFF"/>
              </a:solidFill>
            </a:endParaRPr>
          </a:p>
        </p:txBody>
      </p:sp>
    </p:spTree>
    <p:extLst>
      <p:ext uri="{BB962C8B-B14F-4D97-AF65-F5344CB8AC3E}">
        <p14:creationId xmlns:p14="http://schemas.microsoft.com/office/powerpoint/2010/main" val="7497175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1219200"/>
          </a:xfrm>
        </p:spPr>
        <p:txBody>
          <a:bodyPr>
            <a:normAutofit/>
          </a:bodyPr>
          <a:lstStyle/>
          <a:p>
            <a:pPr algn="ctr"/>
            <a:r>
              <a:rPr lang="en-US" sz="3200" dirty="0" smtClean="0"/>
              <a:t>Response Phase</a:t>
            </a:r>
            <a:endParaRPr lang="en-US" sz="3200" dirty="0"/>
          </a:p>
        </p:txBody>
      </p:sp>
      <p:sp>
        <p:nvSpPr>
          <p:cNvPr id="3" name="Content Placeholder 2"/>
          <p:cNvSpPr>
            <a:spLocks noGrp="1"/>
          </p:cNvSpPr>
          <p:nvPr>
            <p:ph idx="1"/>
          </p:nvPr>
        </p:nvSpPr>
        <p:spPr>
          <a:xfrm>
            <a:off x="533400" y="1676400"/>
            <a:ext cx="4343400" cy="4525963"/>
          </a:xfrm>
        </p:spPr>
        <p:txBody>
          <a:bodyPr/>
          <a:lstStyle/>
          <a:p>
            <a:pPr>
              <a:buFont typeface="Wingdings" pitchFamily="2" charset="2"/>
              <a:buChar char="§"/>
            </a:pPr>
            <a:r>
              <a:rPr lang="en-US" dirty="0" smtClean="0"/>
              <a:t>Is the </a:t>
            </a:r>
            <a:r>
              <a:rPr lang="en-US" dirty="0"/>
              <a:t>action </a:t>
            </a:r>
            <a:r>
              <a:rPr lang="en-US" dirty="0" smtClean="0"/>
              <a:t>we take to </a:t>
            </a:r>
            <a:r>
              <a:rPr lang="en-US" dirty="0"/>
              <a:t>contain and resolve an emergency effectively </a:t>
            </a:r>
          </a:p>
          <a:p>
            <a:pPr>
              <a:buFont typeface="Wingdings" pitchFamily="2" charset="2"/>
              <a:buChar char="§"/>
            </a:pPr>
            <a:r>
              <a:rPr lang="en-US" dirty="0" smtClean="0"/>
              <a:t>Activates our EOP</a:t>
            </a:r>
            <a:endParaRPr lang="en-US" dirty="0"/>
          </a:p>
          <a:p>
            <a:pPr>
              <a:buFont typeface="Wingdings" pitchFamily="2" charset="2"/>
              <a:buChar char="§"/>
            </a:pPr>
            <a:r>
              <a:rPr lang="en-US" dirty="0"/>
              <a:t>Requires informed decision-making and </a:t>
            </a:r>
            <a:r>
              <a:rPr lang="en-US" dirty="0" smtClean="0"/>
              <a:t>clear lines of authority</a:t>
            </a:r>
          </a:p>
          <a:p>
            <a:pPr marL="0" indent="0">
              <a:buNone/>
            </a:pPr>
            <a:endParaRPr lang="en-US" dirty="0"/>
          </a:p>
          <a:p>
            <a:endParaRPr lang="en-US" dirty="0"/>
          </a:p>
        </p:txBody>
      </p:sp>
      <p:pic>
        <p:nvPicPr>
          <p:cNvPr id="7" name="Picture 6" descr="The &quot;Response&quot; wedge of the 5-section circular process graphic."/>
          <p:cNvPicPr>
            <a:picLocks noChangeAspect="1" noChangeArrowheads="1"/>
          </p:cNvPicPr>
          <p:nvPr/>
        </p:nvPicPr>
        <p:blipFill>
          <a:blip r:embed="rId3" cstate="print"/>
          <a:srcRect/>
          <a:stretch>
            <a:fillRect/>
          </a:stretch>
        </p:blipFill>
        <p:spPr bwMode="auto">
          <a:xfrm>
            <a:off x="5257800" y="2286000"/>
            <a:ext cx="3074987" cy="2646363"/>
          </a:xfrm>
          <a:prstGeom prst="rect">
            <a:avLst/>
          </a:prstGeom>
          <a:noFill/>
          <a:ln w="9525">
            <a:noFill/>
            <a:miter lim="800000"/>
            <a:headEnd/>
            <a:tailEnd/>
          </a:ln>
        </p:spPr>
      </p:pic>
      <p:sp>
        <p:nvSpPr>
          <p:cNvPr id="4" name="Slide Number Placeholder 3"/>
          <p:cNvSpPr>
            <a:spLocks noGrp="1"/>
          </p:cNvSpPr>
          <p:nvPr>
            <p:ph type="sldNum" sz="quarter" idx="4294967295"/>
          </p:nvPr>
        </p:nvSpPr>
        <p:spPr>
          <a:xfrm>
            <a:off x="152400" y="1295400"/>
            <a:ext cx="381000" cy="152400"/>
          </a:xfrm>
          <a:prstGeom prst="rect">
            <a:avLst/>
          </a:prstGeom>
        </p:spPr>
        <p:txBody>
          <a:bodyPr/>
          <a:lstStyle/>
          <a:p>
            <a:pPr>
              <a:defRPr/>
            </a:pPr>
            <a:fld id="{CFA26891-F919-4D6D-B89E-6B73E6A4A26C}" type="slidenum">
              <a:rPr lang="en-US" smtClean="0">
                <a:solidFill>
                  <a:srgbClr val="FFFFFF"/>
                </a:solidFill>
              </a:rPr>
              <a:pPr>
                <a:defRPr/>
              </a:pPr>
              <a:t>15</a:t>
            </a:fld>
            <a:endParaRPr lang="en-US" dirty="0">
              <a:solidFill>
                <a:srgbClr val="FFFFFF"/>
              </a:solidFill>
            </a:endParaRPr>
          </a:p>
        </p:txBody>
      </p:sp>
    </p:spTree>
    <p:extLst>
      <p:ext uri="{BB962C8B-B14F-4D97-AF65-F5344CB8AC3E}">
        <p14:creationId xmlns:p14="http://schemas.microsoft.com/office/powerpoint/2010/main" val="47428163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1219200"/>
          </a:xfrm>
        </p:spPr>
        <p:txBody>
          <a:bodyPr>
            <a:normAutofit/>
          </a:bodyPr>
          <a:lstStyle/>
          <a:p>
            <a:pPr algn="ctr"/>
            <a:r>
              <a:rPr lang="en-US" sz="3200" dirty="0" smtClean="0"/>
              <a:t>Recovery Phase</a:t>
            </a:r>
            <a:endParaRPr lang="en-US" sz="3200" dirty="0"/>
          </a:p>
        </p:txBody>
      </p:sp>
      <p:sp>
        <p:nvSpPr>
          <p:cNvPr id="3" name="Content Placeholder 2"/>
          <p:cNvSpPr>
            <a:spLocks noGrp="1"/>
          </p:cNvSpPr>
          <p:nvPr>
            <p:ph idx="1"/>
          </p:nvPr>
        </p:nvSpPr>
        <p:spPr>
          <a:xfrm>
            <a:off x="533400" y="1676400"/>
            <a:ext cx="5105400" cy="4525963"/>
          </a:xfrm>
        </p:spPr>
        <p:txBody>
          <a:bodyPr/>
          <a:lstStyle/>
          <a:p>
            <a:pPr>
              <a:buFont typeface="Wingdings" pitchFamily="2" charset="2"/>
              <a:buChar char="§"/>
            </a:pPr>
            <a:r>
              <a:rPr lang="en-US" dirty="0"/>
              <a:t>Establishes procedures, resources, and policies to return to normal </a:t>
            </a:r>
            <a:r>
              <a:rPr lang="en-US" dirty="0" smtClean="0"/>
              <a:t>functions </a:t>
            </a:r>
            <a:endParaRPr lang="en-US" dirty="0"/>
          </a:p>
          <a:p>
            <a:pPr>
              <a:buFont typeface="Wingdings" pitchFamily="2" charset="2"/>
              <a:buChar char="§"/>
            </a:pPr>
            <a:r>
              <a:rPr lang="en-US" dirty="0" smtClean="0"/>
              <a:t>May be a prolonged </a:t>
            </a:r>
            <a:r>
              <a:rPr lang="en-US" dirty="0"/>
              <a:t>process</a:t>
            </a:r>
          </a:p>
          <a:p>
            <a:pPr>
              <a:buFont typeface="Wingdings" pitchFamily="2" charset="2"/>
              <a:buChar char="§"/>
            </a:pPr>
            <a:r>
              <a:rPr lang="en-US" dirty="0"/>
              <a:t>Restores the learning environment</a:t>
            </a:r>
          </a:p>
          <a:p>
            <a:pPr>
              <a:buFont typeface="Wingdings" pitchFamily="2" charset="2"/>
              <a:buChar char="§"/>
            </a:pPr>
            <a:r>
              <a:rPr lang="en-US" dirty="0"/>
              <a:t>Begins in the Preparedness Phase and requires support from campus leaders</a:t>
            </a:r>
          </a:p>
          <a:p>
            <a:endParaRPr lang="en-US" dirty="0"/>
          </a:p>
        </p:txBody>
      </p:sp>
      <p:pic>
        <p:nvPicPr>
          <p:cNvPr id="5" name="Picture 6" descr="The &quot;Recovery&quot; wedge of the 5-section circular process graphic."/>
          <p:cNvPicPr>
            <a:picLocks noChangeAspect="1" noChangeArrowheads="1"/>
          </p:cNvPicPr>
          <p:nvPr/>
        </p:nvPicPr>
        <p:blipFill>
          <a:blip r:embed="rId3" cstate="print"/>
          <a:srcRect/>
          <a:stretch>
            <a:fillRect/>
          </a:stretch>
        </p:blipFill>
        <p:spPr bwMode="auto">
          <a:xfrm>
            <a:off x="5972175" y="2325688"/>
            <a:ext cx="2667000" cy="3140075"/>
          </a:xfrm>
          <a:prstGeom prst="rect">
            <a:avLst/>
          </a:prstGeom>
          <a:noFill/>
          <a:ln w="9525">
            <a:noFill/>
            <a:miter lim="800000"/>
            <a:headEnd/>
            <a:tailEnd/>
          </a:ln>
        </p:spPr>
      </p:pic>
      <p:sp>
        <p:nvSpPr>
          <p:cNvPr id="4" name="Slide Number Placeholder 3"/>
          <p:cNvSpPr>
            <a:spLocks noGrp="1"/>
          </p:cNvSpPr>
          <p:nvPr>
            <p:ph type="sldNum" sz="quarter" idx="4294967295"/>
          </p:nvPr>
        </p:nvSpPr>
        <p:spPr>
          <a:xfrm>
            <a:off x="152400" y="1295400"/>
            <a:ext cx="381000" cy="152400"/>
          </a:xfrm>
          <a:prstGeom prst="rect">
            <a:avLst/>
          </a:prstGeom>
        </p:spPr>
        <p:txBody>
          <a:bodyPr/>
          <a:lstStyle/>
          <a:p>
            <a:pPr>
              <a:defRPr/>
            </a:pPr>
            <a:fld id="{CFA26891-F919-4D6D-B89E-6B73E6A4A26C}" type="slidenum">
              <a:rPr lang="en-US" smtClean="0">
                <a:solidFill>
                  <a:srgbClr val="FFFFFF"/>
                </a:solidFill>
              </a:rPr>
              <a:pPr>
                <a:defRPr/>
              </a:pPr>
              <a:t>16</a:t>
            </a:fld>
            <a:endParaRPr lang="en-US" dirty="0">
              <a:solidFill>
                <a:srgbClr val="FFFFFF"/>
              </a:solidFill>
            </a:endParaRPr>
          </a:p>
        </p:txBody>
      </p:sp>
    </p:spTree>
    <p:extLst>
      <p:ext uri="{BB962C8B-B14F-4D97-AF65-F5344CB8AC3E}">
        <p14:creationId xmlns:p14="http://schemas.microsoft.com/office/powerpoint/2010/main" val="244502953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200" dirty="0" smtClean="0"/>
              <a:t>Integrated Emergency Management</a:t>
            </a:r>
            <a:endParaRPr lang="en-US" sz="3200" dirty="0"/>
          </a:p>
        </p:txBody>
      </p:sp>
      <p:sp>
        <p:nvSpPr>
          <p:cNvPr id="3" name="Content Placeholder 2"/>
          <p:cNvSpPr>
            <a:spLocks noGrp="1"/>
          </p:cNvSpPr>
          <p:nvPr>
            <p:ph idx="1"/>
          </p:nvPr>
        </p:nvSpPr>
        <p:spPr/>
        <p:txBody>
          <a:bodyPr/>
          <a:lstStyle/>
          <a:p>
            <a:pPr>
              <a:buFont typeface="Wingdings" pitchFamily="2" charset="2"/>
              <a:buChar char="§"/>
            </a:pPr>
            <a:r>
              <a:rPr lang="en-US" dirty="0"/>
              <a:t>Emergency Management </a:t>
            </a:r>
            <a:r>
              <a:rPr lang="en-US" dirty="0" smtClean="0"/>
              <a:t>is integrated </a:t>
            </a:r>
            <a:r>
              <a:rPr lang="en-US" dirty="0"/>
              <a:t>into “daily activities”.</a:t>
            </a:r>
          </a:p>
          <a:p>
            <a:pPr>
              <a:buFont typeface="Wingdings" pitchFamily="2" charset="2"/>
              <a:buChar char="§"/>
            </a:pPr>
            <a:r>
              <a:rPr lang="en-US" dirty="0" smtClean="0"/>
              <a:t>Enables outside agencies </a:t>
            </a:r>
            <a:r>
              <a:rPr lang="en-US" dirty="0"/>
              <a:t>to work together </a:t>
            </a:r>
            <a:r>
              <a:rPr lang="en-US" dirty="0" smtClean="0"/>
              <a:t>with UMass Amherst Departments by </a:t>
            </a:r>
            <a:r>
              <a:rPr lang="en-US" dirty="0"/>
              <a:t>improving coordination and </a:t>
            </a:r>
            <a:r>
              <a:rPr lang="en-US" dirty="0" smtClean="0"/>
              <a:t>cooperation </a:t>
            </a:r>
            <a:r>
              <a:rPr lang="en-US" dirty="0"/>
              <a:t>among </a:t>
            </a:r>
            <a:r>
              <a:rPr lang="en-US" dirty="0" smtClean="0"/>
              <a:t>those involved.</a:t>
            </a:r>
            <a:endParaRPr lang="en-US" dirty="0"/>
          </a:p>
          <a:p>
            <a:pPr>
              <a:buFont typeface="Wingdings" pitchFamily="2" charset="2"/>
              <a:buChar char="§"/>
            </a:pPr>
            <a:r>
              <a:rPr lang="en-US" dirty="0"/>
              <a:t>IEM addresses all hazards on Campus, is useful in all phases of response and will knit together all participants for a mutual goals.</a:t>
            </a:r>
          </a:p>
        </p:txBody>
      </p:sp>
      <p:sp>
        <p:nvSpPr>
          <p:cNvPr id="4" name="Slide Number Placeholder 3"/>
          <p:cNvSpPr>
            <a:spLocks noGrp="1"/>
          </p:cNvSpPr>
          <p:nvPr>
            <p:ph type="sldNum" sz="quarter" idx="4294967295"/>
          </p:nvPr>
        </p:nvSpPr>
        <p:spPr>
          <a:xfrm>
            <a:off x="152400" y="1295400"/>
            <a:ext cx="381000" cy="152400"/>
          </a:xfrm>
          <a:prstGeom prst="rect">
            <a:avLst/>
          </a:prstGeom>
        </p:spPr>
        <p:txBody>
          <a:bodyPr/>
          <a:lstStyle/>
          <a:p>
            <a:pPr>
              <a:defRPr/>
            </a:pPr>
            <a:fld id="{CFA26891-F919-4D6D-B89E-6B73E6A4A26C}" type="slidenum">
              <a:rPr lang="en-US" smtClean="0">
                <a:solidFill>
                  <a:srgbClr val="FFFFFF"/>
                </a:solidFill>
              </a:rPr>
              <a:pPr>
                <a:defRPr/>
              </a:pPr>
              <a:t>17</a:t>
            </a:fld>
            <a:endParaRPr lang="en-US" dirty="0">
              <a:solidFill>
                <a:srgbClr val="FFFFFF"/>
              </a:solidFill>
            </a:endParaRPr>
          </a:p>
        </p:txBody>
      </p:sp>
    </p:spTree>
    <p:extLst>
      <p:ext uri="{BB962C8B-B14F-4D97-AF65-F5344CB8AC3E}">
        <p14:creationId xmlns:p14="http://schemas.microsoft.com/office/powerpoint/2010/main" val="259188456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sz="2800" dirty="0" smtClean="0"/>
              <a:t>Lessons Learned from the </a:t>
            </a:r>
          </a:p>
          <a:p>
            <a:pPr marL="0" indent="0" algn="ctr">
              <a:buNone/>
            </a:pPr>
            <a:r>
              <a:rPr lang="en-US" sz="2800" dirty="0" smtClean="0"/>
              <a:t>Boston Marathon Tragedy </a:t>
            </a:r>
            <a:endParaRPr lang="en-US" sz="2800" dirty="0"/>
          </a:p>
        </p:txBody>
      </p:sp>
    </p:spTree>
    <p:extLst>
      <p:ext uri="{BB962C8B-B14F-4D97-AF65-F5344CB8AC3E}">
        <p14:creationId xmlns:p14="http://schemas.microsoft.com/office/powerpoint/2010/main" val="11933715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7170" name="Rectangle 2"/>
          <p:cNvSpPr>
            <a:spLocks noGrp="1" noChangeArrowheads="1"/>
          </p:cNvSpPr>
          <p:nvPr>
            <p:ph type="title"/>
          </p:nvPr>
        </p:nvSpPr>
        <p:spPr>
          <a:xfrm>
            <a:off x="27589" y="228600"/>
            <a:ext cx="8991600" cy="1143000"/>
          </a:xfrm>
        </p:spPr>
        <p:txBody>
          <a:bodyPr/>
          <a:lstStyle/>
          <a:p>
            <a:pPr algn="ctr" eaLnBrk="1" hangingPunct="1">
              <a:defRPr/>
            </a:pPr>
            <a:r>
              <a:rPr lang="en-US" sz="2800" dirty="0" smtClean="0"/>
              <a:t>Boston Marathon Route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828800"/>
            <a:ext cx="8589579" cy="3943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9586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Emergencies Happen</a:t>
            </a:r>
            <a:endParaRPr lang="en-US" sz="3200" dirty="0"/>
          </a:p>
        </p:txBody>
      </p:sp>
      <p:pic>
        <p:nvPicPr>
          <p:cNvPr id="5" name="Picture 5" descr="anthrax-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9888" y="3925888"/>
            <a:ext cx="2771775" cy="199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P1039722"/>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1008393" y="3948113"/>
            <a:ext cx="3394075" cy="1973262"/>
          </a:xfrm>
        </p:spPr>
      </p:pic>
      <p:pic>
        <p:nvPicPr>
          <p:cNvPr id="9" name="Picture 7" descr="Ice Storm 016_no da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7918" y="1795463"/>
            <a:ext cx="2649537" cy="198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Fighting Fire2"/>
          <p:cNvPicPr>
            <a:picLocks noChangeAspect="1" noChangeArrowheads="1"/>
          </p:cNvPicPr>
          <p:nvPr/>
        </p:nvPicPr>
        <p:blipFill>
          <a:blip r:embed="rId6">
            <a:extLst>
              <a:ext uri="{28A0092B-C50C-407E-A947-70E740481C1C}">
                <a14:useLocalDpi xmlns:a14="http://schemas.microsoft.com/office/drawing/2010/main" val="0"/>
              </a:ext>
            </a:extLst>
          </a:blip>
          <a:srcRect l="7335" t="4890" r="36430" b="54359"/>
          <a:stretch>
            <a:fillRect/>
          </a:stretch>
        </p:blipFill>
        <p:spPr bwMode="auto">
          <a:xfrm>
            <a:off x="3667455" y="3917028"/>
            <a:ext cx="1821069" cy="182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72830" y="2013743"/>
            <a:ext cx="2543008" cy="156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4294967295"/>
          </p:nvPr>
        </p:nvSpPr>
        <p:spPr>
          <a:xfrm>
            <a:off x="152400" y="1295400"/>
            <a:ext cx="381000" cy="152400"/>
          </a:xfrm>
          <a:prstGeom prst="rect">
            <a:avLst/>
          </a:prstGeom>
        </p:spPr>
        <p:txBody>
          <a:bodyPr/>
          <a:lstStyle/>
          <a:p>
            <a:pPr>
              <a:defRPr/>
            </a:pPr>
            <a:fld id="{CFA26891-F919-4D6D-B89E-6B73E6A4A26C}" type="slidenum">
              <a:rPr lang="en-US" smtClean="0">
                <a:solidFill>
                  <a:srgbClr val="FFFFFF"/>
                </a:solidFill>
              </a:rPr>
              <a:pPr>
                <a:defRPr/>
              </a:pPr>
              <a:t>2</a:t>
            </a:fld>
            <a:endParaRPr lang="en-US" dirty="0">
              <a:solidFill>
                <a:srgbClr val="FFFFFF"/>
              </a:solidFill>
            </a:endParaRPr>
          </a:p>
        </p:txBody>
      </p:sp>
      <p:pic>
        <p:nvPicPr>
          <p:cNvPr id="11" name="Picture 15" descr="Tornado shown touching down on a dark siloetted plan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63237" y="1600199"/>
            <a:ext cx="3001423" cy="1977231"/>
          </a:xfrm>
          <a:prstGeom prst="roundRect">
            <a:avLst>
              <a:gd name="adj" fmla="val 8594"/>
            </a:avLst>
          </a:prstGeom>
          <a:solidFill>
            <a:srgbClr val="FFFFFF">
              <a:shade val="85000"/>
            </a:srgbClr>
          </a:solidFill>
          <a:ln>
            <a:noFill/>
          </a:ln>
          <a:effectLst>
            <a:outerShdw blurRad="50800" dist="50800" dir="5400000" algn="ctr" rotWithShape="0">
              <a:srgbClr val="FFFFFF"/>
            </a:outerShdw>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08696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0306" name="Rectangle 2"/>
          <p:cNvSpPr>
            <a:spLocks noGrp="1" noChangeArrowheads="1"/>
          </p:cNvSpPr>
          <p:nvPr>
            <p:ph type="title"/>
          </p:nvPr>
        </p:nvSpPr>
        <p:spPr/>
        <p:txBody>
          <a:bodyPr/>
          <a:lstStyle/>
          <a:p>
            <a:pPr algn="ctr" eaLnBrk="1" hangingPunct="1">
              <a:defRPr/>
            </a:pPr>
            <a:r>
              <a:rPr lang="en-US" sz="2800" dirty="0" smtClean="0"/>
              <a:t>Marathon by the Numbers</a:t>
            </a:r>
          </a:p>
        </p:txBody>
      </p:sp>
      <p:sp>
        <p:nvSpPr>
          <p:cNvPr id="7" name="Rectangle 3"/>
          <p:cNvSpPr txBox="1">
            <a:spLocks noChangeArrowheads="1"/>
          </p:cNvSpPr>
          <p:nvPr/>
        </p:nvSpPr>
        <p:spPr bwMode="auto">
          <a:xfrm>
            <a:off x="304800" y="1600200"/>
            <a:ext cx="4038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9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a:solidFill>
                  <a:schemeClr val="tx1"/>
                </a:solidFill>
                <a:latin typeface="+mn-lt"/>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a:solidFill>
                  <a:schemeClr val="tx1"/>
                </a:solidFill>
                <a:latin typeface="+mn-lt"/>
              </a:defRPr>
            </a:lvl3pPr>
            <a:lvl4pPr marL="1371600" indent="-228600" algn="l" rtl="0" eaLnBrk="0" fontAlgn="base" hangingPunct="0">
              <a:spcBef>
                <a:spcPts val="400"/>
              </a:spcBef>
              <a:spcAft>
                <a:spcPct val="0"/>
              </a:spcAft>
              <a:buClr>
                <a:srgbClr val="EB641B"/>
              </a:buClr>
              <a:buSzPct val="75000"/>
              <a:buFont typeface="Wingdings" pitchFamily="2" charset="2"/>
              <a:buChar char=""/>
              <a:defRPr sz="2000">
                <a:solidFill>
                  <a:schemeClr val="tx1"/>
                </a:solidFill>
                <a:latin typeface="+mn-lt"/>
              </a:defRPr>
            </a:lvl4pPr>
            <a:lvl5pPr marL="1828800" indent="-228600" algn="l" rtl="0" eaLnBrk="0" fontAlgn="base" hangingPunct="0">
              <a:spcBef>
                <a:spcPts val="400"/>
              </a:spcBef>
              <a:spcAft>
                <a:spcPct val="0"/>
              </a:spcAft>
              <a:buClr>
                <a:srgbClr val="39639D"/>
              </a:buClr>
              <a:buSzPct val="65000"/>
              <a:buFont typeface="Wingdings" pitchFamily="2" charset="2"/>
              <a:buChar char=""/>
              <a:defRPr sz="2000">
                <a:solidFill>
                  <a:schemeClr val="tx1"/>
                </a:solidFill>
                <a:latin typeface="+mn-lt"/>
              </a:defRPr>
            </a:lvl5pPr>
            <a:lvl6pPr marL="2286000" indent="-228600" algn="l" rtl="0" fontAlgn="base">
              <a:spcBef>
                <a:spcPts val="400"/>
              </a:spcBef>
              <a:spcAft>
                <a:spcPct val="0"/>
              </a:spcAft>
              <a:buClr>
                <a:srgbClr val="39639D"/>
              </a:buClr>
              <a:buSzPct val="65000"/>
              <a:buFont typeface="Wingdings" pitchFamily="2" charset="2"/>
              <a:buChar char=""/>
              <a:defRPr sz="2000">
                <a:solidFill>
                  <a:schemeClr val="tx1"/>
                </a:solidFill>
                <a:latin typeface="+mn-lt"/>
              </a:defRPr>
            </a:lvl6pPr>
            <a:lvl7pPr marL="2743200" indent="-228600" algn="l" rtl="0" fontAlgn="base">
              <a:spcBef>
                <a:spcPts val="400"/>
              </a:spcBef>
              <a:spcAft>
                <a:spcPct val="0"/>
              </a:spcAft>
              <a:buClr>
                <a:srgbClr val="39639D"/>
              </a:buClr>
              <a:buSzPct val="65000"/>
              <a:buFont typeface="Wingdings" pitchFamily="2" charset="2"/>
              <a:buChar char=""/>
              <a:defRPr sz="2000">
                <a:solidFill>
                  <a:schemeClr val="tx1"/>
                </a:solidFill>
                <a:latin typeface="+mn-lt"/>
              </a:defRPr>
            </a:lvl7pPr>
            <a:lvl8pPr marL="3200400" indent="-228600" algn="l" rtl="0" fontAlgn="base">
              <a:spcBef>
                <a:spcPts val="400"/>
              </a:spcBef>
              <a:spcAft>
                <a:spcPct val="0"/>
              </a:spcAft>
              <a:buClr>
                <a:srgbClr val="39639D"/>
              </a:buClr>
              <a:buSzPct val="65000"/>
              <a:buFont typeface="Wingdings" pitchFamily="2" charset="2"/>
              <a:buChar char=""/>
              <a:defRPr sz="2000">
                <a:solidFill>
                  <a:schemeClr val="tx1"/>
                </a:solidFill>
                <a:latin typeface="+mn-lt"/>
              </a:defRPr>
            </a:lvl8pPr>
            <a:lvl9pPr marL="3657600" indent="-228600" algn="l" rtl="0" fontAlgn="base">
              <a:spcBef>
                <a:spcPts val="400"/>
              </a:spcBef>
              <a:spcAft>
                <a:spcPct val="0"/>
              </a:spcAft>
              <a:buClr>
                <a:srgbClr val="39639D"/>
              </a:buClr>
              <a:buSzPct val="65000"/>
              <a:buFont typeface="Wingdings" pitchFamily="2" charset="2"/>
              <a:buChar char=""/>
              <a:defRPr sz="2000">
                <a:solidFill>
                  <a:schemeClr val="tx1"/>
                </a:solidFill>
                <a:latin typeface="+mn-lt"/>
              </a:defRPr>
            </a:lvl9pPr>
          </a:lstStyle>
          <a:p>
            <a:pPr eaLnBrk="1" hangingPunct="1">
              <a:lnSpc>
                <a:spcPct val="90000"/>
              </a:lnSpc>
              <a:buFont typeface="Wingdings" pitchFamily="2" charset="2"/>
              <a:buChar char="§"/>
            </a:pPr>
            <a:r>
              <a:rPr lang="en-US" sz="2000" kern="0" dirty="0" smtClean="0">
                <a:solidFill>
                  <a:srgbClr val="002B60"/>
                </a:solidFill>
              </a:rPr>
              <a:t>26.2 Miles Long </a:t>
            </a:r>
          </a:p>
          <a:p>
            <a:pPr eaLnBrk="1" hangingPunct="1">
              <a:lnSpc>
                <a:spcPct val="90000"/>
              </a:lnSpc>
              <a:buFont typeface="Wingdings" pitchFamily="2" charset="2"/>
              <a:buChar char="§"/>
            </a:pPr>
            <a:r>
              <a:rPr lang="en-US" sz="2000" kern="0" dirty="0" smtClean="0">
                <a:solidFill>
                  <a:srgbClr val="002B60"/>
                </a:solidFill>
              </a:rPr>
              <a:t>8 Communities</a:t>
            </a:r>
          </a:p>
          <a:p>
            <a:pPr eaLnBrk="1" hangingPunct="1">
              <a:lnSpc>
                <a:spcPct val="90000"/>
              </a:lnSpc>
              <a:buFont typeface="Wingdings" pitchFamily="2" charset="2"/>
              <a:buChar char="§"/>
            </a:pPr>
            <a:r>
              <a:rPr lang="en-US" sz="2000" kern="0" dirty="0" smtClean="0">
                <a:solidFill>
                  <a:srgbClr val="002B60"/>
                </a:solidFill>
              </a:rPr>
              <a:t>50 Organizations of Interagency Public Safety</a:t>
            </a:r>
          </a:p>
          <a:p>
            <a:pPr eaLnBrk="1" hangingPunct="1">
              <a:lnSpc>
                <a:spcPct val="90000"/>
              </a:lnSpc>
              <a:buFont typeface="Wingdings" pitchFamily="2" charset="2"/>
              <a:buChar char="§"/>
            </a:pPr>
            <a:r>
              <a:rPr lang="en-US" sz="2000" kern="0" dirty="0" smtClean="0">
                <a:solidFill>
                  <a:srgbClr val="002B60"/>
                </a:solidFill>
              </a:rPr>
              <a:t>27,000 Official Entrants</a:t>
            </a:r>
          </a:p>
          <a:p>
            <a:pPr eaLnBrk="1" hangingPunct="1">
              <a:lnSpc>
                <a:spcPct val="90000"/>
              </a:lnSpc>
              <a:buFont typeface="Wingdings" pitchFamily="2" charset="2"/>
              <a:buChar char="§"/>
            </a:pPr>
            <a:r>
              <a:rPr lang="en-US" sz="2000" kern="0" dirty="0" smtClean="0">
                <a:solidFill>
                  <a:srgbClr val="002B60"/>
                </a:solidFill>
              </a:rPr>
              <a:t>1,200 Medical Personnel</a:t>
            </a:r>
          </a:p>
          <a:p>
            <a:pPr eaLnBrk="1" hangingPunct="1">
              <a:lnSpc>
                <a:spcPct val="90000"/>
              </a:lnSpc>
              <a:buFont typeface="Wingdings" pitchFamily="2" charset="2"/>
              <a:buChar char="§"/>
            </a:pPr>
            <a:r>
              <a:rPr lang="en-US" sz="2000" kern="0" dirty="0" smtClean="0">
                <a:solidFill>
                  <a:srgbClr val="002B60"/>
                </a:solidFill>
              </a:rPr>
              <a:t>1,5000 Security Personnel</a:t>
            </a:r>
          </a:p>
          <a:p>
            <a:pPr eaLnBrk="1" hangingPunct="1">
              <a:lnSpc>
                <a:spcPct val="90000"/>
              </a:lnSpc>
              <a:buFont typeface="Wingdings" pitchFamily="2" charset="2"/>
              <a:buChar char="§"/>
            </a:pPr>
            <a:r>
              <a:rPr lang="en-US" sz="2000" kern="0" dirty="0" smtClean="0">
                <a:solidFill>
                  <a:srgbClr val="002B60"/>
                </a:solidFill>
              </a:rPr>
              <a:t>8,500+ volunteers</a:t>
            </a:r>
          </a:p>
          <a:p>
            <a:pPr eaLnBrk="1" hangingPunct="1">
              <a:lnSpc>
                <a:spcPct val="90000"/>
              </a:lnSpc>
              <a:buFont typeface="Wingdings" pitchFamily="2" charset="2"/>
              <a:buChar char="§"/>
            </a:pPr>
            <a:r>
              <a:rPr lang="en-US" sz="2000" kern="0" dirty="0" smtClean="0">
                <a:solidFill>
                  <a:srgbClr val="002B60"/>
                </a:solidFill>
              </a:rPr>
              <a:t>500,000 spectators</a:t>
            </a:r>
          </a:p>
          <a:p>
            <a:pPr eaLnBrk="1" hangingPunct="1">
              <a:lnSpc>
                <a:spcPct val="90000"/>
              </a:lnSpc>
              <a:buFont typeface="Wingdings" pitchFamily="2" charset="2"/>
              <a:buChar char="§"/>
            </a:pPr>
            <a:endParaRPr lang="en-US" sz="2400" kern="0" dirty="0" smtClean="0">
              <a:solidFill>
                <a:srgbClr val="002B60"/>
              </a:solidFill>
            </a:endParaRPr>
          </a:p>
          <a:p>
            <a:pPr eaLnBrk="1" hangingPunct="1">
              <a:lnSpc>
                <a:spcPct val="90000"/>
              </a:lnSpc>
              <a:buFont typeface="Wingdings" pitchFamily="2" charset="2"/>
              <a:buChar char="§"/>
            </a:pPr>
            <a:endParaRPr lang="en-US" sz="2400" kern="0" dirty="0" smtClean="0">
              <a:solidFill>
                <a:srgbClr val="002B60"/>
              </a:solidFill>
            </a:endParaRPr>
          </a:p>
          <a:p>
            <a:pPr lvl="2" eaLnBrk="1" hangingPunct="1">
              <a:lnSpc>
                <a:spcPct val="90000"/>
              </a:lnSpc>
              <a:buFont typeface="Wingdings" pitchFamily="2" charset="2"/>
              <a:buChar char="§"/>
            </a:pPr>
            <a:endParaRPr lang="en-US" sz="1800" u="sng" kern="0" dirty="0" smtClean="0">
              <a:solidFill>
                <a:srgbClr val="002B60"/>
              </a:solidFill>
            </a:endParaRPr>
          </a:p>
          <a:p>
            <a:pPr marL="0" indent="0" eaLnBrk="1" hangingPunct="1">
              <a:lnSpc>
                <a:spcPct val="90000"/>
              </a:lnSpc>
              <a:buFont typeface="Wingdings" pitchFamily="2" charset="2"/>
              <a:buNone/>
            </a:pPr>
            <a:endParaRPr lang="en-US" sz="2700" kern="0" dirty="0" smtClean="0"/>
          </a:p>
        </p:txBody>
      </p:sp>
      <p:sp>
        <p:nvSpPr>
          <p:cNvPr id="8" name="Rectangle 3"/>
          <p:cNvSpPr txBox="1">
            <a:spLocks noChangeArrowheads="1"/>
          </p:cNvSpPr>
          <p:nvPr/>
        </p:nvSpPr>
        <p:spPr bwMode="auto">
          <a:xfrm>
            <a:off x="4724400" y="1650124"/>
            <a:ext cx="4038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9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a:solidFill>
                  <a:schemeClr val="tx1"/>
                </a:solidFill>
                <a:latin typeface="+mn-lt"/>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a:solidFill>
                  <a:schemeClr val="tx1"/>
                </a:solidFill>
                <a:latin typeface="+mn-lt"/>
              </a:defRPr>
            </a:lvl3pPr>
            <a:lvl4pPr marL="1371600" indent="-228600" algn="l" rtl="0" eaLnBrk="0" fontAlgn="base" hangingPunct="0">
              <a:spcBef>
                <a:spcPts val="400"/>
              </a:spcBef>
              <a:spcAft>
                <a:spcPct val="0"/>
              </a:spcAft>
              <a:buClr>
                <a:srgbClr val="EB641B"/>
              </a:buClr>
              <a:buSzPct val="75000"/>
              <a:buFont typeface="Wingdings" pitchFamily="2" charset="2"/>
              <a:buChar char=""/>
              <a:defRPr sz="2000">
                <a:solidFill>
                  <a:schemeClr val="tx1"/>
                </a:solidFill>
                <a:latin typeface="+mn-lt"/>
              </a:defRPr>
            </a:lvl4pPr>
            <a:lvl5pPr marL="1828800" indent="-228600" algn="l" rtl="0" eaLnBrk="0" fontAlgn="base" hangingPunct="0">
              <a:spcBef>
                <a:spcPts val="400"/>
              </a:spcBef>
              <a:spcAft>
                <a:spcPct val="0"/>
              </a:spcAft>
              <a:buClr>
                <a:srgbClr val="39639D"/>
              </a:buClr>
              <a:buSzPct val="65000"/>
              <a:buFont typeface="Wingdings" pitchFamily="2" charset="2"/>
              <a:buChar char=""/>
              <a:defRPr sz="2000">
                <a:solidFill>
                  <a:schemeClr val="tx1"/>
                </a:solidFill>
                <a:latin typeface="+mn-lt"/>
              </a:defRPr>
            </a:lvl5pPr>
            <a:lvl6pPr marL="2286000" indent="-228600" algn="l" rtl="0" fontAlgn="base">
              <a:spcBef>
                <a:spcPts val="400"/>
              </a:spcBef>
              <a:spcAft>
                <a:spcPct val="0"/>
              </a:spcAft>
              <a:buClr>
                <a:srgbClr val="39639D"/>
              </a:buClr>
              <a:buSzPct val="65000"/>
              <a:buFont typeface="Wingdings" pitchFamily="2" charset="2"/>
              <a:buChar char=""/>
              <a:defRPr sz="2000">
                <a:solidFill>
                  <a:schemeClr val="tx1"/>
                </a:solidFill>
                <a:latin typeface="+mn-lt"/>
              </a:defRPr>
            </a:lvl6pPr>
            <a:lvl7pPr marL="2743200" indent="-228600" algn="l" rtl="0" fontAlgn="base">
              <a:spcBef>
                <a:spcPts val="400"/>
              </a:spcBef>
              <a:spcAft>
                <a:spcPct val="0"/>
              </a:spcAft>
              <a:buClr>
                <a:srgbClr val="39639D"/>
              </a:buClr>
              <a:buSzPct val="65000"/>
              <a:buFont typeface="Wingdings" pitchFamily="2" charset="2"/>
              <a:buChar char=""/>
              <a:defRPr sz="2000">
                <a:solidFill>
                  <a:schemeClr val="tx1"/>
                </a:solidFill>
                <a:latin typeface="+mn-lt"/>
              </a:defRPr>
            </a:lvl7pPr>
            <a:lvl8pPr marL="3200400" indent="-228600" algn="l" rtl="0" fontAlgn="base">
              <a:spcBef>
                <a:spcPts val="400"/>
              </a:spcBef>
              <a:spcAft>
                <a:spcPct val="0"/>
              </a:spcAft>
              <a:buClr>
                <a:srgbClr val="39639D"/>
              </a:buClr>
              <a:buSzPct val="65000"/>
              <a:buFont typeface="Wingdings" pitchFamily="2" charset="2"/>
              <a:buChar char=""/>
              <a:defRPr sz="2000">
                <a:solidFill>
                  <a:schemeClr val="tx1"/>
                </a:solidFill>
                <a:latin typeface="+mn-lt"/>
              </a:defRPr>
            </a:lvl8pPr>
            <a:lvl9pPr marL="3657600" indent="-228600" algn="l" rtl="0" fontAlgn="base">
              <a:spcBef>
                <a:spcPts val="400"/>
              </a:spcBef>
              <a:spcAft>
                <a:spcPct val="0"/>
              </a:spcAft>
              <a:buClr>
                <a:srgbClr val="39639D"/>
              </a:buClr>
              <a:buSzPct val="65000"/>
              <a:buFont typeface="Wingdings" pitchFamily="2" charset="2"/>
              <a:buChar char=""/>
              <a:defRPr sz="2000">
                <a:solidFill>
                  <a:schemeClr val="tx1"/>
                </a:solidFill>
                <a:latin typeface="+mn-lt"/>
              </a:defRPr>
            </a:lvl9pPr>
          </a:lstStyle>
          <a:p>
            <a:pPr eaLnBrk="1" hangingPunct="1">
              <a:lnSpc>
                <a:spcPct val="90000"/>
              </a:lnSpc>
              <a:buFont typeface="Wingdings" pitchFamily="2" charset="2"/>
              <a:buChar char="§"/>
            </a:pPr>
            <a:r>
              <a:rPr lang="en-US" sz="2000" kern="0" dirty="0" smtClean="0">
                <a:solidFill>
                  <a:srgbClr val="002B60"/>
                </a:solidFill>
              </a:rPr>
              <a:t>26 Medical Stations (8 enhanced)</a:t>
            </a:r>
          </a:p>
          <a:p>
            <a:pPr eaLnBrk="1" hangingPunct="1">
              <a:lnSpc>
                <a:spcPct val="90000"/>
              </a:lnSpc>
              <a:buFont typeface="Wingdings" pitchFamily="2" charset="2"/>
              <a:buChar char="§"/>
            </a:pPr>
            <a:r>
              <a:rPr lang="en-US" sz="2000" kern="0" dirty="0" smtClean="0">
                <a:solidFill>
                  <a:srgbClr val="002B60"/>
                </a:solidFill>
              </a:rPr>
              <a:t>Finish Area (700 Medical Personnel)</a:t>
            </a:r>
          </a:p>
          <a:p>
            <a:pPr eaLnBrk="1" hangingPunct="1">
              <a:lnSpc>
                <a:spcPct val="90000"/>
              </a:lnSpc>
              <a:buFont typeface="Wingdings" pitchFamily="2" charset="2"/>
              <a:buChar char="§"/>
            </a:pPr>
            <a:r>
              <a:rPr lang="en-US" sz="2000" kern="0" dirty="0" smtClean="0">
                <a:solidFill>
                  <a:srgbClr val="002B60"/>
                </a:solidFill>
              </a:rPr>
              <a:t>600 Buses</a:t>
            </a:r>
          </a:p>
          <a:p>
            <a:pPr eaLnBrk="1" hangingPunct="1">
              <a:lnSpc>
                <a:spcPct val="90000"/>
              </a:lnSpc>
              <a:buFont typeface="Wingdings" pitchFamily="2" charset="2"/>
              <a:buChar char="§"/>
            </a:pPr>
            <a:r>
              <a:rPr lang="en-US" sz="2000" kern="0" dirty="0" smtClean="0">
                <a:solidFill>
                  <a:srgbClr val="002B60"/>
                </a:solidFill>
              </a:rPr>
              <a:t>35,000 Gallons of Water</a:t>
            </a:r>
          </a:p>
          <a:p>
            <a:pPr eaLnBrk="1" hangingPunct="1">
              <a:lnSpc>
                <a:spcPct val="90000"/>
              </a:lnSpc>
              <a:buFont typeface="Wingdings" pitchFamily="2" charset="2"/>
              <a:buChar char="§"/>
            </a:pPr>
            <a:r>
              <a:rPr lang="en-US" sz="2000" kern="0" dirty="0" smtClean="0">
                <a:solidFill>
                  <a:srgbClr val="002B60"/>
                </a:solidFill>
              </a:rPr>
              <a:t>$80 Million generated to local economy</a:t>
            </a:r>
          </a:p>
          <a:p>
            <a:pPr eaLnBrk="1" hangingPunct="1">
              <a:lnSpc>
                <a:spcPct val="90000"/>
              </a:lnSpc>
              <a:buFont typeface="Wingdings" pitchFamily="2" charset="2"/>
              <a:buChar char="§"/>
            </a:pPr>
            <a:r>
              <a:rPr lang="en-US" sz="2000" kern="0" dirty="0" smtClean="0">
                <a:solidFill>
                  <a:srgbClr val="002B60"/>
                </a:solidFill>
              </a:rPr>
              <a:t>180 Media Outlets representing 15 countries</a:t>
            </a:r>
          </a:p>
          <a:p>
            <a:pPr eaLnBrk="1" hangingPunct="1">
              <a:lnSpc>
                <a:spcPct val="90000"/>
              </a:lnSpc>
              <a:buFont typeface="Wingdings" pitchFamily="2" charset="2"/>
              <a:buChar char="§"/>
            </a:pPr>
            <a:r>
              <a:rPr lang="en-US" sz="2000" kern="0" dirty="0" smtClean="0">
                <a:solidFill>
                  <a:srgbClr val="002B60"/>
                </a:solidFill>
              </a:rPr>
              <a:t> Telecast to more than 200 countries</a:t>
            </a:r>
          </a:p>
          <a:p>
            <a:pPr eaLnBrk="1" hangingPunct="1">
              <a:lnSpc>
                <a:spcPct val="90000"/>
              </a:lnSpc>
              <a:buFont typeface="Wingdings" pitchFamily="2" charset="2"/>
              <a:buChar char="§"/>
            </a:pPr>
            <a:endParaRPr lang="en-US" sz="2400" kern="0" dirty="0" smtClean="0">
              <a:solidFill>
                <a:srgbClr val="002B60"/>
              </a:solidFill>
            </a:endParaRPr>
          </a:p>
          <a:p>
            <a:pPr eaLnBrk="1" hangingPunct="1">
              <a:lnSpc>
                <a:spcPct val="90000"/>
              </a:lnSpc>
              <a:buFont typeface="Wingdings" pitchFamily="2" charset="2"/>
              <a:buChar char="§"/>
            </a:pPr>
            <a:endParaRPr lang="en-US" sz="2400" kern="0" dirty="0" smtClean="0">
              <a:solidFill>
                <a:srgbClr val="002B60"/>
              </a:solidFill>
            </a:endParaRPr>
          </a:p>
          <a:p>
            <a:pPr lvl="2" eaLnBrk="1" hangingPunct="1">
              <a:lnSpc>
                <a:spcPct val="90000"/>
              </a:lnSpc>
              <a:buFont typeface="Wingdings" pitchFamily="2" charset="2"/>
              <a:buChar char="§"/>
            </a:pPr>
            <a:endParaRPr lang="en-US" sz="1800" u="sng" kern="0" dirty="0" smtClean="0">
              <a:solidFill>
                <a:srgbClr val="002B60"/>
              </a:solidFill>
            </a:endParaRPr>
          </a:p>
          <a:p>
            <a:pPr marL="0" indent="0" eaLnBrk="1" hangingPunct="1">
              <a:lnSpc>
                <a:spcPct val="90000"/>
              </a:lnSpc>
              <a:buFont typeface="Wingdings" pitchFamily="2" charset="2"/>
              <a:buNone/>
            </a:pPr>
            <a:endParaRPr lang="en-US" sz="2700" kern="0" dirty="0" smtClean="0"/>
          </a:p>
        </p:txBody>
      </p:sp>
    </p:spTree>
    <p:extLst>
      <p:ext uri="{BB962C8B-B14F-4D97-AF65-F5344CB8AC3E}">
        <p14:creationId xmlns:p14="http://schemas.microsoft.com/office/powerpoint/2010/main" val="303628295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0306" name="Rectangle 2"/>
          <p:cNvSpPr>
            <a:spLocks noGrp="1" noChangeArrowheads="1"/>
          </p:cNvSpPr>
          <p:nvPr>
            <p:ph type="title"/>
          </p:nvPr>
        </p:nvSpPr>
        <p:spPr/>
        <p:txBody>
          <a:bodyPr/>
          <a:lstStyle/>
          <a:p>
            <a:pPr algn="ctr" eaLnBrk="1" hangingPunct="1">
              <a:defRPr/>
            </a:pPr>
            <a:r>
              <a:rPr lang="en-US" sz="2400" dirty="0" smtClean="0"/>
              <a:t> </a:t>
            </a:r>
            <a:r>
              <a:rPr lang="en-US" sz="2400" dirty="0"/>
              <a:t>2:50PM - Monday, April 15, 2013 – </a:t>
            </a:r>
            <a:r>
              <a:rPr lang="en-US" sz="2400" dirty="0" smtClean="0"/>
              <a:t/>
            </a:r>
            <a:br>
              <a:rPr lang="en-US" sz="2400" dirty="0" smtClean="0"/>
            </a:br>
            <a:r>
              <a:rPr lang="en-US" sz="2400" dirty="0" smtClean="0"/>
              <a:t>The </a:t>
            </a:r>
            <a:r>
              <a:rPr lang="en-US" sz="2400" dirty="0"/>
              <a:t>Explosions</a:t>
            </a:r>
            <a:endParaRPr lang="en-US" sz="2400"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76400"/>
            <a:ext cx="7848600" cy="4420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068317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0306" name="Rectangle 2"/>
          <p:cNvSpPr>
            <a:spLocks noGrp="1" noChangeArrowheads="1"/>
          </p:cNvSpPr>
          <p:nvPr>
            <p:ph type="title"/>
          </p:nvPr>
        </p:nvSpPr>
        <p:spPr/>
        <p:txBody>
          <a:bodyPr/>
          <a:lstStyle/>
          <a:p>
            <a:pPr algn="ctr" eaLnBrk="1" hangingPunct="1">
              <a:defRPr/>
            </a:pPr>
            <a:r>
              <a:rPr lang="en-US" sz="2800" dirty="0" smtClean="0"/>
              <a:t>Fire at JFK Library </a:t>
            </a: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944" y="1567914"/>
            <a:ext cx="4171950" cy="2221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663262"/>
            <a:ext cx="4005399"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86" y="4033673"/>
            <a:ext cx="4752975" cy="269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242376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0306" name="Rectangle 2"/>
          <p:cNvSpPr>
            <a:spLocks noGrp="1" noChangeArrowheads="1"/>
          </p:cNvSpPr>
          <p:nvPr>
            <p:ph type="title"/>
          </p:nvPr>
        </p:nvSpPr>
        <p:spPr/>
        <p:txBody>
          <a:bodyPr/>
          <a:lstStyle/>
          <a:p>
            <a:pPr algn="ctr" eaLnBrk="1" hangingPunct="1">
              <a:defRPr/>
            </a:pPr>
            <a:r>
              <a:rPr lang="en-US" sz="2800" dirty="0" smtClean="0"/>
              <a:t>Shelter-in-Place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95400"/>
            <a:ext cx="7361075" cy="4967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133600" y="1905000"/>
            <a:ext cx="4572000" cy="923330"/>
          </a:xfrm>
          <a:prstGeom prst="rect">
            <a:avLst/>
          </a:prstGeom>
          <a:solidFill>
            <a:srgbClr val="FFFF00"/>
          </a:solidFill>
        </p:spPr>
        <p:txBody>
          <a:bodyPr>
            <a:spAutoFit/>
          </a:bodyPr>
          <a:lstStyle/>
          <a:p>
            <a:pPr algn="ctr">
              <a:buNone/>
            </a:pPr>
            <a:r>
              <a:rPr lang="en-US" sz="1800" b="1" dirty="0"/>
              <a:t>Nearly 1,000,000 people Sheltering-in-Place </a:t>
            </a:r>
            <a:r>
              <a:rPr lang="en-US" sz="1800" dirty="0"/>
              <a:t>a</a:t>
            </a:r>
            <a:r>
              <a:rPr lang="en-US" sz="1800" b="1" dirty="0" smtClean="0"/>
              <a:t>nd </a:t>
            </a:r>
            <a:r>
              <a:rPr lang="en-US" sz="1800" b="1" dirty="0"/>
              <a:t>no Mass Transit in Boston Metro area </a:t>
            </a:r>
            <a:r>
              <a:rPr lang="en-US" sz="1800" b="1" dirty="0" smtClean="0"/>
              <a:t>all </a:t>
            </a:r>
            <a:r>
              <a:rPr lang="en-US" sz="1800" b="1" dirty="0"/>
              <a:t>businesses shut down </a:t>
            </a:r>
            <a:endParaRPr lang="en-US" sz="1800" dirty="0"/>
          </a:p>
        </p:txBody>
      </p:sp>
    </p:spTree>
    <p:extLst>
      <p:ext uri="{BB962C8B-B14F-4D97-AF65-F5344CB8AC3E}">
        <p14:creationId xmlns:p14="http://schemas.microsoft.com/office/powerpoint/2010/main" val="12900470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7170" name="Rectangle 2"/>
          <p:cNvSpPr>
            <a:spLocks noGrp="1" noChangeArrowheads="1"/>
          </p:cNvSpPr>
          <p:nvPr>
            <p:ph type="title"/>
          </p:nvPr>
        </p:nvSpPr>
        <p:spPr>
          <a:xfrm>
            <a:off x="145312" y="228600"/>
            <a:ext cx="8991600" cy="1143000"/>
          </a:xfrm>
        </p:spPr>
        <p:txBody>
          <a:bodyPr/>
          <a:lstStyle/>
          <a:p>
            <a:pPr algn="ctr" eaLnBrk="1" hangingPunct="1">
              <a:defRPr/>
            </a:pPr>
            <a:r>
              <a:rPr lang="en-US" sz="2800" dirty="0" smtClean="0"/>
              <a:t>Friday, April 19th</a:t>
            </a:r>
          </a:p>
        </p:txBody>
      </p:sp>
      <p:sp>
        <p:nvSpPr>
          <p:cNvPr id="12292" name="Rectangle 3"/>
          <p:cNvSpPr>
            <a:spLocks noGrp="1" noChangeArrowheads="1"/>
          </p:cNvSpPr>
          <p:nvPr>
            <p:ph type="body" idx="1"/>
          </p:nvPr>
        </p:nvSpPr>
        <p:spPr>
          <a:xfrm>
            <a:off x="228600" y="1600200"/>
            <a:ext cx="8686800" cy="4648200"/>
          </a:xfrm>
        </p:spPr>
        <p:txBody>
          <a:bodyPr/>
          <a:lstStyle/>
          <a:p>
            <a:pPr eaLnBrk="1" hangingPunct="1">
              <a:lnSpc>
                <a:spcPct val="90000"/>
              </a:lnSpc>
              <a:buFont typeface="Wingdings" pitchFamily="2" charset="2"/>
              <a:buChar char="§"/>
            </a:pPr>
            <a:r>
              <a:rPr lang="en-US" sz="2000" dirty="0" smtClean="0"/>
              <a:t>7:10 </a:t>
            </a:r>
            <a:r>
              <a:rPr lang="en-US" sz="2000" dirty="0"/>
              <a:t>am. -- UMass Dartmouth Public Safety developed information </a:t>
            </a:r>
            <a:r>
              <a:rPr lang="en-US" sz="2000" dirty="0" smtClean="0"/>
              <a:t>that </a:t>
            </a:r>
            <a:r>
              <a:rPr lang="en-US" sz="2000" dirty="0"/>
              <a:t>suspect in the Boston Marathon bombing, is registered as a student at UMass Dartmouth</a:t>
            </a:r>
            <a:r>
              <a:rPr lang="en-US" sz="2000" dirty="0" smtClean="0"/>
              <a:t>.</a:t>
            </a:r>
          </a:p>
          <a:p>
            <a:pPr eaLnBrk="1" hangingPunct="1">
              <a:lnSpc>
                <a:spcPct val="90000"/>
              </a:lnSpc>
              <a:buFont typeface="Wingdings" pitchFamily="2" charset="2"/>
              <a:buChar char="§"/>
            </a:pPr>
            <a:endParaRPr lang="en-US" sz="2000" dirty="0"/>
          </a:p>
          <a:p>
            <a:pPr eaLnBrk="1" hangingPunct="1">
              <a:lnSpc>
                <a:spcPct val="90000"/>
              </a:lnSpc>
              <a:buFont typeface="Wingdings" pitchFamily="2" charset="2"/>
              <a:buChar char="§"/>
            </a:pPr>
            <a:r>
              <a:rPr lang="en-US" sz="2000" dirty="0"/>
              <a:t>8:13 a.m. – Pine Dale Residence Hall evacuated</a:t>
            </a:r>
            <a:r>
              <a:rPr lang="en-US" sz="2000" dirty="0" smtClean="0"/>
              <a:t>.</a:t>
            </a:r>
          </a:p>
          <a:p>
            <a:pPr eaLnBrk="1" hangingPunct="1">
              <a:lnSpc>
                <a:spcPct val="90000"/>
              </a:lnSpc>
              <a:buFont typeface="Wingdings" pitchFamily="2" charset="2"/>
              <a:buChar char="§"/>
            </a:pPr>
            <a:endParaRPr lang="en-US" sz="2000" dirty="0"/>
          </a:p>
          <a:p>
            <a:pPr eaLnBrk="1" hangingPunct="1">
              <a:lnSpc>
                <a:spcPct val="90000"/>
              </a:lnSpc>
              <a:buFont typeface="Wingdings" pitchFamily="2" charset="2"/>
              <a:buChar char="§"/>
            </a:pPr>
            <a:r>
              <a:rPr lang="en-US" sz="2000" dirty="0"/>
              <a:t>8:47 a.m. – Campus closed via </a:t>
            </a:r>
            <a:r>
              <a:rPr lang="en-US" sz="2000" dirty="0" err="1"/>
              <a:t>MyAlert</a:t>
            </a:r>
            <a:r>
              <a:rPr lang="en-US" sz="2000" dirty="0"/>
              <a:t> system and community members asked to shelter in place</a:t>
            </a:r>
            <a:r>
              <a:rPr lang="en-US" sz="2000" dirty="0" smtClean="0"/>
              <a:t>.</a:t>
            </a:r>
          </a:p>
          <a:p>
            <a:pPr eaLnBrk="1" hangingPunct="1">
              <a:lnSpc>
                <a:spcPct val="90000"/>
              </a:lnSpc>
              <a:buFont typeface="Wingdings" pitchFamily="2" charset="2"/>
              <a:buChar char="§"/>
            </a:pPr>
            <a:endParaRPr lang="en-US" sz="2000" dirty="0"/>
          </a:p>
          <a:p>
            <a:pPr eaLnBrk="1" hangingPunct="1">
              <a:lnSpc>
                <a:spcPct val="90000"/>
              </a:lnSpc>
              <a:buFont typeface="Wingdings" pitchFamily="2" charset="2"/>
              <a:buChar char="§"/>
            </a:pPr>
            <a:r>
              <a:rPr lang="en-US" sz="2000" dirty="0"/>
              <a:t>10:02 a.m. – Second </a:t>
            </a:r>
            <a:r>
              <a:rPr lang="en-US" sz="2000" dirty="0" err="1"/>
              <a:t>MyAlert</a:t>
            </a:r>
            <a:r>
              <a:rPr lang="en-US" sz="2000" dirty="0"/>
              <a:t> issued. Controlled campus evacuation of approximately 7,500 students, faculty and staff ordered. Students with no immediate transportation or place to go staged at Parking Lot 1 to await transport to Dartmouth High School.</a:t>
            </a:r>
          </a:p>
          <a:p>
            <a:pPr marL="0" indent="0" eaLnBrk="1" hangingPunct="1">
              <a:lnSpc>
                <a:spcPct val="90000"/>
              </a:lnSpc>
              <a:buNone/>
            </a:pPr>
            <a:endParaRPr lang="en-US" sz="2400" dirty="0" smtClean="0">
              <a:solidFill>
                <a:srgbClr val="002B60"/>
              </a:solidFill>
            </a:endParaRPr>
          </a:p>
          <a:p>
            <a:pPr eaLnBrk="1" hangingPunct="1">
              <a:lnSpc>
                <a:spcPct val="90000"/>
              </a:lnSpc>
              <a:buFont typeface="Wingdings" pitchFamily="2" charset="2"/>
              <a:buChar char="§"/>
            </a:pPr>
            <a:endParaRPr lang="en-US" sz="2400" dirty="0" smtClean="0">
              <a:solidFill>
                <a:srgbClr val="002B60"/>
              </a:solidFill>
            </a:endParaRPr>
          </a:p>
          <a:p>
            <a:pPr marL="0" indent="0" eaLnBrk="1" hangingPunct="1">
              <a:lnSpc>
                <a:spcPct val="90000"/>
              </a:lnSpc>
              <a:buNone/>
            </a:pPr>
            <a:endParaRPr lang="en-US" sz="2000" dirty="0">
              <a:solidFill>
                <a:srgbClr val="002B60"/>
              </a:solidFill>
            </a:endParaRPr>
          </a:p>
        </p:txBody>
      </p:sp>
    </p:spTree>
    <p:extLst>
      <p:ext uri="{BB962C8B-B14F-4D97-AF65-F5344CB8AC3E}">
        <p14:creationId xmlns:p14="http://schemas.microsoft.com/office/powerpoint/2010/main" val="302899646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7170" name="Rectangle 2"/>
          <p:cNvSpPr>
            <a:spLocks noGrp="1" noChangeArrowheads="1"/>
          </p:cNvSpPr>
          <p:nvPr>
            <p:ph type="title"/>
          </p:nvPr>
        </p:nvSpPr>
        <p:spPr>
          <a:xfrm>
            <a:off x="125819" y="228600"/>
            <a:ext cx="8991600" cy="1143000"/>
          </a:xfrm>
        </p:spPr>
        <p:txBody>
          <a:bodyPr/>
          <a:lstStyle/>
          <a:p>
            <a:pPr algn="ctr" eaLnBrk="1" hangingPunct="1">
              <a:defRPr/>
            </a:pPr>
            <a:r>
              <a:rPr lang="en-US" sz="2800" dirty="0" smtClean="0"/>
              <a:t>Friday, April 19th</a:t>
            </a:r>
          </a:p>
        </p:txBody>
      </p:sp>
      <p:sp>
        <p:nvSpPr>
          <p:cNvPr id="12292" name="Rectangle 3"/>
          <p:cNvSpPr>
            <a:spLocks noGrp="1" noChangeArrowheads="1"/>
          </p:cNvSpPr>
          <p:nvPr>
            <p:ph type="body" idx="1"/>
          </p:nvPr>
        </p:nvSpPr>
        <p:spPr>
          <a:xfrm>
            <a:off x="228600" y="1600200"/>
            <a:ext cx="8382000" cy="4648200"/>
          </a:xfrm>
        </p:spPr>
        <p:txBody>
          <a:bodyPr/>
          <a:lstStyle/>
          <a:p>
            <a:pPr eaLnBrk="1" hangingPunct="1">
              <a:lnSpc>
                <a:spcPct val="90000"/>
              </a:lnSpc>
              <a:buFont typeface="Wingdings" pitchFamily="2" charset="2"/>
              <a:buChar char="§"/>
            </a:pPr>
            <a:r>
              <a:rPr lang="en-US" sz="2000" dirty="0" smtClean="0"/>
              <a:t>10:30 a.m. – Text-only web site launched to handle heavy incoming traffic.</a:t>
            </a:r>
          </a:p>
          <a:p>
            <a:pPr eaLnBrk="1" hangingPunct="1">
              <a:lnSpc>
                <a:spcPct val="90000"/>
              </a:lnSpc>
              <a:buFont typeface="Wingdings" pitchFamily="2" charset="2"/>
              <a:buChar char="§"/>
            </a:pPr>
            <a:endParaRPr lang="en-US" sz="2000" dirty="0" smtClean="0"/>
          </a:p>
          <a:p>
            <a:pPr eaLnBrk="1" hangingPunct="1">
              <a:lnSpc>
                <a:spcPct val="90000"/>
              </a:lnSpc>
              <a:buFont typeface="Wingdings" pitchFamily="2" charset="2"/>
              <a:buChar char="§"/>
            </a:pPr>
            <a:r>
              <a:rPr lang="en-US" sz="2000" dirty="0" smtClean="0"/>
              <a:t>1 p.m. – Evacuation 7,500 students, faculty, and staff of campus completed in safe and orderly fashion.</a:t>
            </a:r>
          </a:p>
          <a:p>
            <a:pPr eaLnBrk="1" hangingPunct="1">
              <a:lnSpc>
                <a:spcPct val="90000"/>
              </a:lnSpc>
              <a:buFont typeface="Wingdings" pitchFamily="2" charset="2"/>
              <a:buChar char="§"/>
            </a:pPr>
            <a:endParaRPr lang="en-US" sz="2000" dirty="0" smtClean="0"/>
          </a:p>
          <a:p>
            <a:pPr eaLnBrk="1" hangingPunct="1">
              <a:lnSpc>
                <a:spcPct val="90000"/>
              </a:lnSpc>
              <a:buFont typeface="Wingdings" pitchFamily="2" charset="2"/>
              <a:buChar char="§"/>
            </a:pPr>
            <a:r>
              <a:rPr lang="en-US" sz="2000" dirty="0" smtClean="0"/>
              <a:t>3:45 p.m. – All students staged at Dartmouth High School picked up or transported to nearby hotel.</a:t>
            </a:r>
          </a:p>
          <a:p>
            <a:pPr eaLnBrk="1" hangingPunct="1">
              <a:lnSpc>
                <a:spcPct val="90000"/>
              </a:lnSpc>
              <a:buFont typeface="Wingdings" pitchFamily="2" charset="2"/>
              <a:buChar char="§"/>
            </a:pPr>
            <a:endParaRPr lang="en-US" sz="2000" dirty="0"/>
          </a:p>
          <a:p>
            <a:pPr eaLnBrk="1" hangingPunct="1">
              <a:lnSpc>
                <a:spcPct val="90000"/>
              </a:lnSpc>
              <a:buFont typeface="Wingdings" pitchFamily="2" charset="2"/>
              <a:buChar char="§"/>
            </a:pPr>
            <a:r>
              <a:rPr lang="en-US" sz="2000" dirty="0" smtClean="0"/>
              <a:t>7:53 p.m. – Suspect apprehended in Watertown, MA</a:t>
            </a:r>
          </a:p>
          <a:p>
            <a:pPr marL="0" indent="0" eaLnBrk="1" hangingPunct="1">
              <a:lnSpc>
                <a:spcPct val="90000"/>
              </a:lnSpc>
              <a:buNone/>
            </a:pPr>
            <a:endParaRPr lang="en-US" sz="2000" dirty="0" smtClean="0">
              <a:solidFill>
                <a:srgbClr val="002B60"/>
              </a:solidFill>
            </a:endParaRPr>
          </a:p>
          <a:p>
            <a:pPr eaLnBrk="1" hangingPunct="1">
              <a:lnSpc>
                <a:spcPct val="90000"/>
              </a:lnSpc>
              <a:buFont typeface="Wingdings" pitchFamily="2" charset="2"/>
              <a:buChar char="§"/>
            </a:pPr>
            <a:endParaRPr lang="en-US" sz="2400" dirty="0" smtClean="0">
              <a:solidFill>
                <a:srgbClr val="002B60"/>
              </a:solidFill>
            </a:endParaRPr>
          </a:p>
          <a:p>
            <a:pPr marL="0" indent="0" eaLnBrk="1" hangingPunct="1">
              <a:lnSpc>
                <a:spcPct val="90000"/>
              </a:lnSpc>
              <a:buNone/>
            </a:pPr>
            <a:endParaRPr lang="en-US" sz="2000" dirty="0">
              <a:solidFill>
                <a:srgbClr val="002B60"/>
              </a:solidFill>
            </a:endParaRPr>
          </a:p>
        </p:txBody>
      </p:sp>
    </p:spTree>
    <p:extLst>
      <p:ext uri="{BB962C8B-B14F-4D97-AF65-F5344CB8AC3E}">
        <p14:creationId xmlns:p14="http://schemas.microsoft.com/office/powerpoint/2010/main" val="21526616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7170" name="Rectangle 2"/>
          <p:cNvSpPr>
            <a:spLocks noGrp="1" noChangeArrowheads="1"/>
          </p:cNvSpPr>
          <p:nvPr>
            <p:ph type="title"/>
          </p:nvPr>
        </p:nvSpPr>
        <p:spPr>
          <a:xfrm>
            <a:off x="152400" y="228600"/>
            <a:ext cx="8991600" cy="1143000"/>
          </a:xfrm>
        </p:spPr>
        <p:txBody>
          <a:bodyPr/>
          <a:lstStyle/>
          <a:p>
            <a:pPr algn="ctr" eaLnBrk="1" hangingPunct="1">
              <a:defRPr/>
            </a:pPr>
            <a:r>
              <a:rPr lang="en-US" sz="2800" dirty="0" smtClean="0"/>
              <a:t>Key Points</a:t>
            </a:r>
          </a:p>
        </p:txBody>
      </p:sp>
      <p:sp>
        <p:nvSpPr>
          <p:cNvPr id="12292" name="Rectangle 3"/>
          <p:cNvSpPr>
            <a:spLocks noGrp="1" noChangeArrowheads="1"/>
          </p:cNvSpPr>
          <p:nvPr>
            <p:ph type="body" idx="1"/>
          </p:nvPr>
        </p:nvSpPr>
        <p:spPr>
          <a:xfrm>
            <a:off x="228600" y="1600200"/>
            <a:ext cx="8382000" cy="4648200"/>
          </a:xfrm>
        </p:spPr>
        <p:txBody>
          <a:bodyPr/>
          <a:lstStyle/>
          <a:p>
            <a:pPr eaLnBrk="1" hangingPunct="1">
              <a:lnSpc>
                <a:spcPct val="90000"/>
              </a:lnSpc>
              <a:buFont typeface="Wingdings" pitchFamily="2" charset="2"/>
              <a:buChar char="§"/>
            </a:pPr>
            <a:r>
              <a:rPr lang="en-US" sz="2000" dirty="0" smtClean="0"/>
              <a:t>Three Command Centers Established</a:t>
            </a:r>
          </a:p>
          <a:p>
            <a:pPr lvl="1" eaLnBrk="1" hangingPunct="1">
              <a:lnSpc>
                <a:spcPct val="90000"/>
              </a:lnSpc>
              <a:buFont typeface="Wingdings" pitchFamily="2" charset="2"/>
              <a:buChar char="§"/>
            </a:pPr>
            <a:r>
              <a:rPr lang="en-US" dirty="0" smtClean="0"/>
              <a:t>Policy Group</a:t>
            </a:r>
          </a:p>
          <a:p>
            <a:pPr lvl="1" eaLnBrk="1" hangingPunct="1">
              <a:lnSpc>
                <a:spcPct val="90000"/>
              </a:lnSpc>
              <a:buFont typeface="Wingdings" pitchFamily="2" charset="2"/>
              <a:buChar char="§"/>
            </a:pPr>
            <a:r>
              <a:rPr lang="en-US" dirty="0" smtClean="0"/>
              <a:t>Operations</a:t>
            </a:r>
          </a:p>
          <a:p>
            <a:pPr lvl="1" eaLnBrk="1" hangingPunct="1">
              <a:lnSpc>
                <a:spcPct val="90000"/>
              </a:lnSpc>
              <a:buFont typeface="Wingdings" pitchFamily="2" charset="2"/>
              <a:buChar char="§"/>
            </a:pPr>
            <a:r>
              <a:rPr lang="en-US" dirty="0" smtClean="0"/>
              <a:t>Command Post</a:t>
            </a:r>
          </a:p>
          <a:p>
            <a:pPr eaLnBrk="1" hangingPunct="1">
              <a:lnSpc>
                <a:spcPct val="90000"/>
              </a:lnSpc>
              <a:buFont typeface="Wingdings" pitchFamily="2" charset="2"/>
              <a:buChar char="§"/>
            </a:pPr>
            <a:r>
              <a:rPr lang="en-US" sz="2000" dirty="0" smtClean="0"/>
              <a:t>Data Requests</a:t>
            </a:r>
          </a:p>
          <a:p>
            <a:pPr eaLnBrk="1" hangingPunct="1">
              <a:lnSpc>
                <a:spcPct val="90000"/>
              </a:lnSpc>
              <a:buFont typeface="Wingdings" pitchFamily="2" charset="2"/>
              <a:buChar char="§"/>
            </a:pPr>
            <a:r>
              <a:rPr lang="en-US" sz="2000" dirty="0" smtClean="0"/>
              <a:t>Interviews</a:t>
            </a:r>
          </a:p>
          <a:p>
            <a:pPr eaLnBrk="1" hangingPunct="1">
              <a:lnSpc>
                <a:spcPct val="90000"/>
              </a:lnSpc>
              <a:buFont typeface="Wingdings" pitchFamily="2" charset="2"/>
              <a:buChar char="§"/>
            </a:pPr>
            <a:r>
              <a:rPr lang="en-US" sz="2000" dirty="0" smtClean="0"/>
              <a:t>Continued Investigation</a:t>
            </a:r>
          </a:p>
          <a:p>
            <a:pPr eaLnBrk="1" hangingPunct="1">
              <a:lnSpc>
                <a:spcPct val="90000"/>
              </a:lnSpc>
              <a:buFont typeface="Wingdings" pitchFamily="2" charset="2"/>
              <a:buChar char="§"/>
            </a:pPr>
            <a:r>
              <a:rPr lang="en-US" sz="2000" dirty="0" smtClean="0"/>
              <a:t>Logistics </a:t>
            </a:r>
          </a:p>
          <a:p>
            <a:pPr lvl="1" eaLnBrk="1" hangingPunct="1">
              <a:lnSpc>
                <a:spcPct val="90000"/>
              </a:lnSpc>
              <a:buFont typeface="Wingdings" pitchFamily="2" charset="2"/>
              <a:buChar char="§"/>
            </a:pPr>
            <a:r>
              <a:rPr lang="en-US" dirty="0" smtClean="0"/>
              <a:t>Hotel Accommodations</a:t>
            </a:r>
          </a:p>
          <a:p>
            <a:pPr lvl="1" eaLnBrk="1" hangingPunct="1">
              <a:lnSpc>
                <a:spcPct val="90000"/>
              </a:lnSpc>
              <a:buFont typeface="Wingdings" pitchFamily="2" charset="2"/>
              <a:buChar char="§"/>
            </a:pPr>
            <a:r>
              <a:rPr lang="en-US" dirty="0" smtClean="0"/>
              <a:t>Dining Services</a:t>
            </a:r>
          </a:p>
          <a:p>
            <a:pPr lvl="1" eaLnBrk="1" hangingPunct="1">
              <a:lnSpc>
                <a:spcPct val="90000"/>
              </a:lnSpc>
              <a:buFont typeface="Wingdings" pitchFamily="2" charset="2"/>
              <a:buChar char="§"/>
            </a:pPr>
            <a:r>
              <a:rPr lang="en-US" dirty="0" smtClean="0"/>
              <a:t>Transportation</a:t>
            </a:r>
          </a:p>
          <a:p>
            <a:pPr eaLnBrk="1" hangingPunct="1">
              <a:lnSpc>
                <a:spcPct val="90000"/>
              </a:lnSpc>
              <a:buFont typeface="Wingdings" pitchFamily="2" charset="2"/>
              <a:buChar char="§"/>
            </a:pPr>
            <a:endParaRPr lang="en-US" sz="2400" dirty="0" smtClean="0">
              <a:solidFill>
                <a:srgbClr val="002B60"/>
              </a:solidFill>
            </a:endParaRPr>
          </a:p>
          <a:p>
            <a:pPr marL="0" indent="0" eaLnBrk="1" hangingPunct="1">
              <a:lnSpc>
                <a:spcPct val="90000"/>
              </a:lnSpc>
              <a:buNone/>
            </a:pPr>
            <a:endParaRPr lang="en-US" sz="2000" dirty="0">
              <a:solidFill>
                <a:srgbClr val="002B60"/>
              </a:solidFill>
            </a:endParaRPr>
          </a:p>
        </p:txBody>
      </p:sp>
    </p:spTree>
    <p:extLst>
      <p:ext uri="{BB962C8B-B14F-4D97-AF65-F5344CB8AC3E}">
        <p14:creationId xmlns:p14="http://schemas.microsoft.com/office/powerpoint/2010/main" val="340120010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7170" name="Rectangle 2"/>
          <p:cNvSpPr>
            <a:spLocks noGrp="1" noChangeArrowheads="1"/>
          </p:cNvSpPr>
          <p:nvPr>
            <p:ph type="title"/>
          </p:nvPr>
        </p:nvSpPr>
        <p:spPr>
          <a:xfrm>
            <a:off x="116958" y="228600"/>
            <a:ext cx="8991600" cy="1143000"/>
          </a:xfrm>
        </p:spPr>
        <p:txBody>
          <a:bodyPr/>
          <a:lstStyle/>
          <a:p>
            <a:pPr algn="ctr" eaLnBrk="1" hangingPunct="1">
              <a:defRPr/>
            </a:pPr>
            <a:r>
              <a:rPr lang="en-US" sz="2800" dirty="0" smtClean="0"/>
              <a:t>Next Few Days</a:t>
            </a:r>
          </a:p>
        </p:txBody>
      </p:sp>
      <p:sp>
        <p:nvSpPr>
          <p:cNvPr id="12292" name="Rectangle 3"/>
          <p:cNvSpPr>
            <a:spLocks noGrp="1" noChangeArrowheads="1"/>
          </p:cNvSpPr>
          <p:nvPr>
            <p:ph type="body" idx="1"/>
          </p:nvPr>
        </p:nvSpPr>
        <p:spPr>
          <a:xfrm>
            <a:off x="228600" y="1600200"/>
            <a:ext cx="8382000" cy="4648200"/>
          </a:xfrm>
        </p:spPr>
        <p:txBody>
          <a:bodyPr/>
          <a:lstStyle/>
          <a:p>
            <a:pPr eaLnBrk="1" hangingPunct="1">
              <a:lnSpc>
                <a:spcPct val="90000"/>
              </a:lnSpc>
              <a:buFont typeface="Wingdings" pitchFamily="2" charset="2"/>
              <a:buChar char="§"/>
            </a:pPr>
            <a:r>
              <a:rPr lang="en-US" sz="2400" dirty="0" smtClean="0"/>
              <a:t>Saturday 4/20/13</a:t>
            </a:r>
          </a:p>
          <a:p>
            <a:pPr lvl="1" eaLnBrk="1" hangingPunct="1">
              <a:lnSpc>
                <a:spcPct val="90000"/>
              </a:lnSpc>
              <a:buFont typeface="Wingdings" pitchFamily="2" charset="2"/>
              <a:buChar char="§"/>
            </a:pPr>
            <a:r>
              <a:rPr lang="en-US" sz="2100" dirty="0" smtClean="0"/>
              <a:t>Campus remains closed to accommodate ongoing investigation</a:t>
            </a:r>
          </a:p>
          <a:p>
            <a:pPr eaLnBrk="1" hangingPunct="1">
              <a:lnSpc>
                <a:spcPct val="90000"/>
              </a:lnSpc>
              <a:buFont typeface="Wingdings" pitchFamily="2" charset="2"/>
              <a:buChar char="§"/>
            </a:pPr>
            <a:r>
              <a:rPr lang="en-US" sz="2400" dirty="0" smtClean="0"/>
              <a:t>Sunday 4/21/13</a:t>
            </a:r>
          </a:p>
          <a:p>
            <a:pPr lvl="1" eaLnBrk="1" hangingPunct="1">
              <a:lnSpc>
                <a:spcPct val="90000"/>
              </a:lnSpc>
              <a:buFont typeface="Wingdings" pitchFamily="2" charset="2"/>
              <a:buChar char="§"/>
            </a:pPr>
            <a:r>
              <a:rPr lang="en-US" sz="2100" dirty="0" smtClean="0"/>
              <a:t>Campus opens at 9 a.m. and residence halls at 12:00 p.m. following completion of evidence recovery by FBI</a:t>
            </a:r>
          </a:p>
          <a:p>
            <a:pPr lvl="1" eaLnBrk="1" hangingPunct="1">
              <a:lnSpc>
                <a:spcPct val="90000"/>
              </a:lnSpc>
              <a:buFont typeface="Wingdings" pitchFamily="2" charset="2"/>
              <a:buChar char="§"/>
            </a:pPr>
            <a:r>
              <a:rPr lang="en-US" sz="2100" dirty="0" smtClean="0"/>
              <a:t>Campus hosts ice cream social</a:t>
            </a:r>
          </a:p>
          <a:p>
            <a:pPr eaLnBrk="1" hangingPunct="1">
              <a:lnSpc>
                <a:spcPct val="90000"/>
              </a:lnSpc>
              <a:buFont typeface="Wingdings" pitchFamily="2" charset="2"/>
              <a:buChar char="§"/>
            </a:pPr>
            <a:r>
              <a:rPr lang="en-US" sz="2400" dirty="0" smtClean="0"/>
              <a:t>Monday 4/22/13</a:t>
            </a:r>
            <a:endParaRPr lang="en-US" sz="2400" dirty="0"/>
          </a:p>
          <a:p>
            <a:pPr lvl="1" eaLnBrk="1" hangingPunct="1">
              <a:lnSpc>
                <a:spcPct val="90000"/>
              </a:lnSpc>
              <a:buFont typeface="Wingdings" pitchFamily="2" charset="2"/>
              <a:buChar char="§"/>
            </a:pPr>
            <a:r>
              <a:rPr lang="en-US" sz="2100" dirty="0" smtClean="0"/>
              <a:t>Student Vigil</a:t>
            </a:r>
          </a:p>
          <a:p>
            <a:pPr eaLnBrk="1" hangingPunct="1">
              <a:lnSpc>
                <a:spcPct val="90000"/>
              </a:lnSpc>
              <a:buFont typeface="Wingdings" pitchFamily="2" charset="2"/>
              <a:buChar char="§"/>
            </a:pPr>
            <a:r>
              <a:rPr lang="en-US" sz="2400" dirty="0" smtClean="0"/>
              <a:t>Wednesday 4/24/13</a:t>
            </a:r>
            <a:endParaRPr lang="en-US" sz="2400" dirty="0"/>
          </a:p>
          <a:p>
            <a:pPr lvl="1" eaLnBrk="1" hangingPunct="1">
              <a:lnSpc>
                <a:spcPct val="90000"/>
              </a:lnSpc>
              <a:buFont typeface="Wingdings" pitchFamily="2" charset="2"/>
              <a:buChar char="§"/>
            </a:pPr>
            <a:r>
              <a:rPr lang="en-US" sz="2100" dirty="0" smtClean="0"/>
              <a:t>UMass Dartmouth Community BBQ</a:t>
            </a:r>
            <a:endParaRPr lang="en-US" sz="2400" dirty="0"/>
          </a:p>
          <a:p>
            <a:pPr lvl="1" eaLnBrk="1" hangingPunct="1">
              <a:lnSpc>
                <a:spcPct val="90000"/>
              </a:lnSpc>
              <a:buFont typeface="Wingdings" pitchFamily="2" charset="2"/>
              <a:buChar char="§"/>
            </a:pPr>
            <a:endParaRPr lang="en-US" sz="2400" dirty="0" smtClean="0">
              <a:solidFill>
                <a:srgbClr val="002B60"/>
              </a:solidFill>
            </a:endParaRPr>
          </a:p>
          <a:p>
            <a:pPr marL="0" indent="0" eaLnBrk="1" hangingPunct="1">
              <a:lnSpc>
                <a:spcPct val="90000"/>
              </a:lnSpc>
              <a:buNone/>
            </a:pPr>
            <a:endParaRPr lang="en-US" sz="2000" dirty="0">
              <a:solidFill>
                <a:srgbClr val="002B60"/>
              </a:solidFill>
            </a:endParaRPr>
          </a:p>
        </p:txBody>
      </p:sp>
    </p:spTree>
    <p:extLst>
      <p:ext uri="{BB962C8B-B14F-4D97-AF65-F5344CB8AC3E}">
        <p14:creationId xmlns:p14="http://schemas.microsoft.com/office/powerpoint/2010/main" val="11270455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7170" name="Rectangle 2"/>
          <p:cNvSpPr>
            <a:spLocks noGrp="1" noChangeArrowheads="1"/>
          </p:cNvSpPr>
          <p:nvPr>
            <p:ph type="title"/>
          </p:nvPr>
        </p:nvSpPr>
        <p:spPr>
          <a:xfrm>
            <a:off x="56463" y="228600"/>
            <a:ext cx="8991600" cy="1143000"/>
          </a:xfrm>
        </p:spPr>
        <p:txBody>
          <a:bodyPr/>
          <a:lstStyle/>
          <a:p>
            <a:pPr algn="ctr" eaLnBrk="1" hangingPunct="1">
              <a:defRPr/>
            </a:pPr>
            <a:r>
              <a:rPr lang="en-US" sz="2800" dirty="0" smtClean="0"/>
              <a:t>Campus Comes Together</a:t>
            </a:r>
          </a:p>
        </p:txBody>
      </p:sp>
      <p:sp>
        <p:nvSpPr>
          <p:cNvPr id="12292" name="Rectangle 3"/>
          <p:cNvSpPr>
            <a:spLocks noGrp="1" noChangeArrowheads="1"/>
          </p:cNvSpPr>
          <p:nvPr>
            <p:ph type="body" idx="1"/>
          </p:nvPr>
        </p:nvSpPr>
        <p:spPr>
          <a:xfrm>
            <a:off x="228600" y="1600200"/>
            <a:ext cx="8382000" cy="4648200"/>
          </a:xfrm>
        </p:spPr>
        <p:txBody>
          <a:bodyPr/>
          <a:lstStyle/>
          <a:p>
            <a:pPr marL="0" indent="0" eaLnBrk="1" hangingPunct="1">
              <a:lnSpc>
                <a:spcPct val="90000"/>
              </a:lnSpc>
              <a:buNone/>
            </a:pPr>
            <a:r>
              <a:rPr lang="en-US" sz="2400" dirty="0" smtClean="0">
                <a:solidFill>
                  <a:srgbClr val="002B60"/>
                </a:solidFill>
              </a:rPr>
              <a:t> </a:t>
            </a:r>
          </a:p>
          <a:p>
            <a:pPr marL="0" indent="0" eaLnBrk="1" hangingPunct="1">
              <a:lnSpc>
                <a:spcPct val="90000"/>
              </a:lnSpc>
              <a:buNone/>
            </a:pPr>
            <a:endParaRPr lang="en-US" sz="2000" dirty="0">
              <a:solidFill>
                <a:srgbClr val="002B6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21" y="1518745"/>
            <a:ext cx="5867400" cy="2172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3276600"/>
            <a:ext cx="5181600" cy="2772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3685750"/>
            <a:ext cx="2857500" cy="2409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720992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7170" name="Rectangle 2"/>
          <p:cNvSpPr>
            <a:spLocks noGrp="1" noChangeArrowheads="1"/>
          </p:cNvSpPr>
          <p:nvPr>
            <p:ph type="title"/>
          </p:nvPr>
        </p:nvSpPr>
        <p:spPr>
          <a:xfrm>
            <a:off x="125819" y="228600"/>
            <a:ext cx="8991600" cy="1143000"/>
          </a:xfrm>
        </p:spPr>
        <p:txBody>
          <a:bodyPr/>
          <a:lstStyle/>
          <a:p>
            <a:pPr algn="ctr" eaLnBrk="1" hangingPunct="1">
              <a:defRPr/>
            </a:pPr>
            <a:r>
              <a:rPr lang="en-US" sz="3200" dirty="0" smtClean="0"/>
              <a:t>Emergency Preparedness</a:t>
            </a:r>
          </a:p>
        </p:txBody>
      </p:sp>
      <p:sp>
        <p:nvSpPr>
          <p:cNvPr id="12292" name="Rectangle 3"/>
          <p:cNvSpPr>
            <a:spLocks noGrp="1" noChangeArrowheads="1"/>
          </p:cNvSpPr>
          <p:nvPr>
            <p:ph type="body" idx="1"/>
          </p:nvPr>
        </p:nvSpPr>
        <p:spPr>
          <a:xfrm>
            <a:off x="228600" y="1600200"/>
            <a:ext cx="5334000" cy="4572000"/>
          </a:xfrm>
        </p:spPr>
        <p:txBody>
          <a:bodyPr/>
          <a:lstStyle/>
          <a:p>
            <a:pPr eaLnBrk="1" hangingPunct="1">
              <a:lnSpc>
                <a:spcPct val="90000"/>
              </a:lnSpc>
              <a:buFont typeface="Wingdings" pitchFamily="2" charset="2"/>
              <a:buChar char="§"/>
            </a:pPr>
            <a:r>
              <a:rPr lang="en-US" sz="2800" dirty="0" smtClean="0"/>
              <a:t>Everyone should take three preparedness steps:</a:t>
            </a:r>
          </a:p>
          <a:p>
            <a:pPr marL="823913" lvl="1" indent="-457200" eaLnBrk="1" hangingPunct="1">
              <a:lnSpc>
                <a:spcPct val="90000"/>
              </a:lnSpc>
              <a:buFont typeface="+mj-lt"/>
              <a:buAutoNum type="arabicParenR"/>
            </a:pPr>
            <a:r>
              <a:rPr lang="en-US" sz="2400" dirty="0" smtClean="0"/>
              <a:t>Get a Kit</a:t>
            </a:r>
          </a:p>
          <a:p>
            <a:pPr marL="823913" lvl="1" indent="-457200" eaLnBrk="1" hangingPunct="1">
              <a:lnSpc>
                <a:spcPct val="90000"/>
              </a:lnSpc>
              <a:buFont typeface="+mj-lt"/>
              <a:buAutoNum type="arabicParenR"/>
            </a:pPr>
            <a:r>
              <a:rPr lang="en-US" sz="2400" dirty="0" smtClean="0"/>
              <a:t>Make a Plan</a:t>
            </a:r>
          </a:p>
          <a:p>
            <a:pPr marL="823913" lvl="1" indent="-457200" eaLnBrk="1" hangingPunct="1">
              <a:lnSpc>
                <a:spcPct val="90000"/>
              </a:lnSpc>
              <a:buFont typeface="+mj-lt"/>
              <a:buAutoNum type="arabicParenR"/>
            </a:pPr>
            <a:r>
              <a:rPr lang="en-US" sz="2400" dirty="0" smtClean="0"/>
              <a:t>Be Informed </a:t>
            </a:r>
          </a:p>
          <a:p>
            <a:pPr marL="0" indent="0" eaLnBrk="1" hangingPunct="1">
              <a:lnSpc>
                <a:spcPct val="90000"/>
              </a:lnSpc>
              <a:buNone/>
            </a:pPr>
            <a:endParaRPr lang="en-US" sz="2400" dirty="0" smtClean="0">
              <a:solidFill>
                <a:srgbClr val="002B60"/>
              </a:solidFill>
            </a:endParaRPr>
          </a:p>
          <a:p>
            <a:pPr eaLnBrk="1" hangingPunct="1">
              <a:lnSpc>
                <a:spcPct val="90000"/>
              </a:lnSpc>
              <a:buFont typeface="Wingdings" pitchFamily="2" charset="2"/>
              <a:buChar char="§"/>
            </a:pPr>
            <a:endParaRPr lang="en-US" sz="2400" dirty="0" smtClean="0">
              <a:solidFill>
                <a:srgbClr val="002B60"/>
              </a:solidFill>
            </a:endParaRPr>
          </a:p>
          <a:p>
            <a:pPr marL="0" indent="0" eaLnBrk="1" hangingPunct="1">
              <a:lnSpc>
                <a:spcPct val="90000"/>
              </a:lnSpc>
              <a:buNone/>
            </a:pPr>
            <a:endParaRPr lang="en-US" sz="2000" dirty="0" smtClean="0">
              <a:solidFill>
                <a:srgbClr val="002B60"/>
              </a:solidFill>
            </a:endParaRPr>
          </a:p>
          <a:p>
            <a:pPr marL="0" indent="0" eaLnBrk="1" hangingPunct="1">
              <a:lnSpc>
                <a:spcPct val="90000"/>
              </a:lnSpc>
              <a:buNone/>
            </a:pPr>
            <a:endParaRPr lang="en-US" sz="2000" dirty="0">
              <a:solidFill>
                <a:srgbClr val="002B60"/>
              </a:solidFill>
            </a:endParaRPr>
          </a:p>
        </p:txBody>
      </p:sp>
      <p:pic>
        <p:nvPicPr>
          <p:cNvPr id="4097" name="Picture 1" descr="C:\Users\jhescock\Pictures\kitplaninformedbla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725705"/>
            <a:ext cx="2652601" cy="3965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585486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152400" y="1295400"/>
            <a:ext cx="381000" cy="152400"/>
          </a:xfrm>
          <a:prstGeom prst="rect">
            <a:avLst/>
          </a:prstGeom>
        </p:spPr>
        <p:txBody>
          <a:bodyPr/>
          <a:lstStyle/>
          <a:p>
            <a:pPr>
              <a:defRPr/>
            </a:pPr>
            <a:fld id="{CFA26891-F919-4D6D-B89E-6B73E6A4A26C}" type="slidenum">
              <a:rPr lang="en-US" smtClean="0">
                <a:solidFill>
                  <a:srgbClr val="FFFFFF"/>
                </a:solidFill>
              </a:rPr>
              <a:pPr>
                <a:defRPr/>
              </a:pPr>
              <a:t>3</a:t>
            </a:fld>
            <a:endParaRPr lang="en-US" dirty="0">
              <a:solidFill>
                <a:srgbClr val="FFFFFF"/>
              </a:solidFill>
            </a:endParaRPr>
          </a:p>
        </p:txBody>
      </p:sp>
      <p:sp>
        <p:nvSpPr>
          <p:cNvPr id="8" name="AutoShape 2"/>
          <p:cNvSpPr>
            <a:spLocks noChangeArrowheads="1"/>
          </p:cNvSpPr>
          <p:nvPr/>
        </p:nvSpPr>
        <p:spPr bwMode="auto">
          <a:xfrm rot="16200000">
            <a:off x="3543300" y="-1104901"/>
            <a:ext cx="2286000" cy="8610600"/>
          </a:xfrm>
          <a:prstGeom prst="bracePair">
            <a:avLst>
              <a:gd name="adj" fmla="val 8333"/>
            </a:avLst>
          </a:prstGeom>
          <a:solidFill>
            <a:srgbClr val="FFFFFF"/>
          </a:solidFill>
          <a:ln w="15875">
            <a:solidFill>
              <a:srgbClr val="34345A"/>
            </a:solidFill>
            <a:round/>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rot="0" vert="horz" wrap="square" lIns="274320" tIns="45720" rIns="274320" bIns="45720" anchor="t" anchorCtr="0" upright="1">
            <a:noAutofit/>
          </a:bodyPr>
          <a:lstStyle/>
          <a:p>
            <a:pPr marL="0" marR="0" algn="ctr">
              <a:spcBef>
                <a:spcPts val="0"/>
              </a:spcBef>
              <a:spcAft>
                <a:spcPts val="1200"/>
              </a:spcAft>
            </a:pPr>
            <a:r>
              <a:rPr lang="en-US" b="1" dirty="0" smtClean="0">
                <a:solidFill>
                  <a:srgbClr val="34345A"/>
                </a:solidFill>
                <a:effectLst/>
                <a:latin typeface="+mn-lt"/>
                <a:ea typeface="ヒラギノ角ゴ Pro W3"/>
              </a:rPr>
              <a:t>"</a:t>
            </a:r>
            <a:r>
              <a:rPr lang="en-US" b="1" i="1" dirty="0">
                <a:solidFill>
                  <a:srgbClr val="34345A"/>
                </a:solidFill>
                <a:effectLst/>
                <a:latin typeface="+mn-lt"/>
                <a:ea typeface="ヒラギノ角ゴ Pro W3"/>
              </a:rPr>
              <a:t>If you don't know where you are going, you are certain to end up somewhere else</a:t>
            </a:r>
            <a:r>
              <a:rPr lang="en-US" b="1" dirty="0">
                <a:solidFill>
                  <a:srgbClr val="34345A"/>
                </a:solidFill>
                <a:effectLst/>
                <a:latin typeface="+mn-lt"/>
                <a:ea typeface="ヒラギノ角ゴ Pro W3"/>
              </a:rPr>
              <a:t>."</a:t>
            </a:r>
            <a:br>
              <a:rPr lang="en-US" b="1" dirty="0">
                <a:solidFill>
                  <a:srgbClr val="34345A"/>
                </a:solidFill>
                <a:effectLst/>
                <a:latin typeface="+mn-lt"/>
                <a:ea typeface="ヒラギノ角ゴ Pro W3"/>
              </a:rPr>
            </a:br>
            <a:r>
              <a:rPr lang="en-US" b="1" dirty="0">
                <a:solidFill>
                  <a:srgbClr val="34345A"/>
                </a:solidFill>
                <a:effectLst/>
                <a:latin typeface="+mn-lt"/>
                <a:ea typeface="ヒラギノ角ゴ Pro W3"/>
              </a:rPr>
              <a:t>     										</a:t>
            </a:r>
            <a:r>
              <a:rPr lang="en-US" dirty="0">
                <a:solidFill>
                  <a:srgbClr val="34345A"/>
                </a:solidFill>
                <a:effectLst/>
                <a:latin typeface="+mn-lt"/>
                <a:ea typeface="ヒラギノ角ゴ Pro W3"/>
              </a:rPr>
              <a:t>                  </a:t>
            </a:r>
            <a:r>
              <a:rPr lang="en-US" dirty="0" smtClean="0">
                <a:solidFill>
                  <a:srgbClr val="34345A"/>
                </a:solidFill>
                <a:effectLst/>
                <a:latin typeface="+mn-lt"/>
                <a:ea typeface="ヒラギノ角ゴ Pro W3"/>
              </a:rPr>
              <a:t>          </a:t>
            </a:r>
            <a:r>
              <a:rPr lang="en-US" i="1" dirty="0">
                <a:solidFill>
                  <a:srgbClr val="34345A"/>
                </a:solidFill>
                <a:effectLst/>
                <a:latin typeface="+mn-lt"/>
                <a:ea typeface="ヒラギノ角ゴ Pro W3"/>
              </a:rPr>
              <a:t>- Yogi Berra</a:t>
            </a:r>
            <a:endParaRPr lang="en-US" dirty="0">
              <a:effectLst/>
              <a:latin typeface="+mn-lt"/>
              <a:ea typeface="ヒラギノ角ゴ Pro W3"/>
            </a:endParaRPr>
          </a:p>
          <a:p>
            <a:pPr marL="0" marR="0" algn="ctr">
              <a:spcBef>
                <a:spcPts val="0"/>
              </a:spcBef>
              <a:spcAft>
                <a:spcPts val="0"/>
              </a:spcAft>
            </a:pPr>
            <a:r>
              <a:rPr lang="en-US" sz="1600" dirty="0">
                <a:solidFill>
                  <a:srgbClr val="DB552F"/>
                </a:solidFill>
                <a:effectLst/>
                <a:latin typeface="Century Schoolbook"/>
                <a:ea typeface="ヒラギノ角ゴ Pro W3"/>
                <a:cs typeface="Times New Roman"/>
              </a:rPr>
              <a:t> </a:t>
            </a:r>
            <a:endParaRPr lang="en-US" sz="1000" dirty="0">
              <a:effectLst/>
              <a:latin typeface="Century Schoolbook"/>
              <a:ea typeface="ヒラギノ角ゴ Pro W3"/>
              <a:cs typeface="Times New Roman"/>
            </a:endParaRPr>
          </a:p>
        </p:txBody>
      </p:sp>
    </p:spTree>
    <p:extLst>
      <p:ext uri="{BB962C8B-B14F-4D97-AF65-F5344CB8AC3E}">
        <p14:creationId xmlns:p14="http://schemas.microsoft.com/office/powerpoint/2010/main" val="21207022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Training and Exercises</a:t>
            </a:r>
            <a:endParaRPr lang="en-US" dirty="0"/>
          </a:p>
        </p:txBody>
      </p:sp>
      <p:sp>
        <p:nvSpPr>
          <p:cNvPr id="3" name="Content Placeholder 2"/>
          <p:cNvSpPr>
            <a:spLocks noGrp="1"/>
          </p:cNvSpPr>
          <p:nvPr>
            <p:ph idx="1"/>
          </p:nvPr>
        </p:nvSpPr>
        <p:spPr>
          <a:xfrm>
            <a:off x="4772374" y="1371599"/>
            <a:ext cx="4159102" cy="2137145"/>
          </a:xfrm>
        </p:spPr>
        <p:txBody>
          <a:bodyPr/>
          <a:lstStyle/>
          <a:p>
            <a:pPr>
              <a:buClrTx/>
              <a:buFont typeface="Arial" panose="020B0604020202020204" pitchFamily="34" charset="0"/>
              <a:buChar char="•"/>
            </a:pPr>
            <a:r>
              <a:rPr lang="en-US" sz="1600" dirty="0" smtClean="0">
                <a:cs typeface="Arial" pitchFamily="34" charset="0"/>
              </a:rPr>
              <a:t>Quarterly EOC Meetings will always include training and exercise</a:t>
            </a:r>
          </a:p>
          <a:p>
            <a:pPr>
              <a:buClrTx/>
              <a:buFont typeface="Arial" panose="020B0604020202020204" pitchFamily="34" charset="0"/>
              <a:buChar char="•"/>
            </a:pPr>
            <a:endParaRPr lang="en-US" sz="1600" dirty="0" smtClean="0">
              <a:cs typeface="Arial" pitchFamily="34" charset="0"/>
            </a:endParaRPr>
          </a:p>
          <a:p>
            <a:pPr>
              <a:buClrTx/>
              <a:buFont typeface="Arial" panose="020B0604020202020204" pitchFamily="34" charset="0"/>
              <a:buChar char="•"/>
            </a:pPr>
            <a:r>
              <a:rPr lang="en-US" sz="1600" dirty="0" smtClean="0">
                <a:cs typeface="Arial" pitchFamily="34" charset="0"/>
              </a:rPr>
              <a:t>ICS / NIMS Training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2772302"/>
            <a:ext cx="4627983" cy="2860512"/>
          </a:xfrm>
          <a:prstGeom prst="rect">
            <a:avLst/>
          </a:prstGeom>
          <a:ln w="38100">
            <a:solidFill>
              <a:schemeClr val="tx1"/>
            </a:solidFill>
          </a:ln>
        </p:spPr>
      </p:pic>
      <p:sp>
        <p:nvSpPr>
          <p:cNvPr id="6" name="Content Placeholder 8"/>
          <p:cNvSpPr txBox="1">
            <a:spLocks/>
          </p:cNvSpPr>
          <p:nvPr/>
        </p:nvSpPr>
        <p:spPr bwMode="auto">
          <a:xfrm>
            <a:off x="67188" y="1371599"/>
            <a:ext cx="4700451" cy="426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F6075"/>
              </a:buClr>
              <a:buFont typeface="Wingdings" pitchFamily="116" charset="2"/>
              <a:buChar char="Ø"/>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rgbClr val="3F6075"/>
              </a:buClr>
              <a:buFont typeface="Wingdings" pitchFamily="116" charset="2"/>
              <a:buChar char="Ø"/>
              <a:defRPr sz="2800">
                <a:solidFill>
                  <a:srgbClr val="E87511"/>
                </a:solidFill>
                <a:latin typeface="+mn-lt"/>
              </a:defRPr>
            </a:lvl2pPr>
            <a:lvl3pPr marL="1143000" indent="-228600" algn="l" rtl="0" eaLnBrk="0" fontAlgn="base" hangingPunct="0">
              <a:spcBef>
                <a:spcPct val="20000"/>
              </a:spcBef>
              <a:spcAft>
                <a:spcPct val="0"/>
              </a:spcAft>
              <a:buClr>
                <a:srgbClr val="3F6075"/>
              </a:buClr>
              <a:buFont typeface="Wingdings" pitchFamily="116" charset="2"/>
              <a:buChar char="Ø"/>
              <a:defRPr sz="2400">
                <a:solidFill>
                  <a:srgbClr val="8CAFAD"/>
                </a:solidFill>
                <a:latin typeface="+mn-lt"/>
              </a:defRPr>
            </a:lvl3pPr>
            <a:lvl4pPr marL="1600200" indent="-228600" algn="l" rtl="0" eaLnBrk="0" fontAlgn="base" hangingPunct="0">
              <a:spcBef>
                <a:spcPct val="20000"/>
              </a:spcBef>
              <a:spcAft>
                <a:spcPct val="0"/>
              </a:spcAft>
              <a:buClr>
                <a:srgbClr val="3F6075"/>
              </a:buClr>
              <a:buFont typeface="Wingdings" pitchFamily="116" charset="2"/>
              <a:buChar char="Ø"/>
              <a:defRPr sz="2000">
                <a:solidFill>
                  <a:schemeClr val="tx1"/>
                </a:solidFill>
                <a:latin typeface="Arial" charset="0"/>
              </a:defRPr>
            </a:lvl4pPr>
            <a:lvl5pPr marL="2057400" indent="-228600" algn="l" rtl="0" eaLnBrk="0" fontAlgn="base" hangingPunct="0">
              <a:spcBef>
                <a:spcPct val="20000"/>
              </a:spcBef>
              <a:spcAft>
                <a:spcPct val="0"/>
              </a:spcAft>
              <a:buClr>
                <a:srgbClr val="3F6075"/>
              </a:buClr>
              <a:buFont typeface="Wingdings" pitchFamily="116" charset="2"/>
              <a:buChar char="Ø"/>
              <a:defRPr sz="2000">
                <a:solidFill>
                  <a:schemeClr val="tx1"/>
                </a:solidFill>
                <a:latin typeface="Arial" charset="0"/>
              </a:defRPr>
            </a:lvl5pPr>
            <a:lvl6pPr marL="2514600" indent="-228600" algn="l" rtl="0" fontAlgn="base">
              <a:spcBef>
                <a:spcPct val="20000"/>
              </a:spcBef>
              <a:spcAft>
                <a:spcPct val="0"/>
              </a:spcAft>
              <a:buClr>
                <a:srgbClr val="3F6075"/>
              </a:buClr>
              <a:buFont typeface="Wingdings" pitchFamily="116" charset="2"/>
              <a:buChar char="Ø"/>
              <a:defRPr sz="2000">
                <a:solidFill>
                  <a:schemeClr val="tx1"/>
                </a:solidFill>
                <a:latin typeface="Arial" charset="0"/>
              </a:defRPr>
            </a:lvl6pPr>
            <a:lvl7pPr marL="2971800" indent="-228600" algn="l" rtl="0" fontAlgn="base">
              <a:spcBef>
                <a:spcPct val="20000"/>
              </a:spcBef>
              <a:spcAft>
                <a:spcPct val="0"/>
              </a:spcAft>
              <a:buClr>
                <a:srgbClr val="3F6075"/>
              </a:buClr>
              <a:buFont typeface="Wingdings" pitchFamily="116" charset="2"/>
              <a:buChar char="Ø"/>
              <a:defRPr sz="2000">
                <a:solidFill>
                  <a:schemeClr val="tx1"/>
                </a:solidFill>
                <a:latin typeface="Arial" charset="0"/>
              </a:defRPr>
            </a:lvl7pPr>
            <a:lvl8pPr marL="3429000" indent="-228600" algn="l" rtl="0" fontAlgn="base">
              <a:spcBef>
                <a:spcPct val="20000"/>
              </a:spcBef>
              <a:spcAft>
                <a:spcPct val="0"/>
              </a:spcAft>
              <a:buClr>
                <a:srgbClr val="3F6075"/>
              </a:buClr>
              <a:buFont typeface="Wingdings" pitchFamily="116" charset="2"/>
              <a:buChar char="Ø"/>
              <a:defRPr sz="2000">
                <a:solidFill>
                  <a:schemeClr val="tx1"/>
                </a:solidFill>
                <a:latin typeface="Arial" charset="0"/>
              </a:defRPr>
            </a:lvl8pPr>
            <a:lvl9pPr marL="3886200" indent="-228600" algn="l" rtl="0" fontAlgn="base">
              <a:spcBef>
                <a:spcPct val="20000"/>
              </a:spcBef>
              <a:spcAft>
                <a:spcPct val="0"/>
              </a:spcAft>
              <a:buClr>
                <a:srgbClr val="3F6075"/>
              </a:buClr>
              <a:buFont typeface="Wingdings" pitchFamily="116" charset="2"/>
              <a:buChar char="Ø"/>
              <a:defRPr sz="2000">
                <a:solidFill>
                  <a:schemeClr val="tx1"/>
                </a:solidFill>
                <a:latin typeface="Arial" charset="0"/>
              </a:defRPr>
            </a:lvl9pPr>
          </a:lstStyle>
          <a:p>
            <a:pPr>
              <a:buClrTx/>
              <a:buFont typeface="Arial" panose="020B0604020202020204" pitchFamily="34" charset="0"/>
              <a:buChar char="•"/>
            </a:pPr>
            <a:r>
              <a:rPr lang="en-US" sz="1600" b="0" dirty="0" smtClean="0">
                <a:cs typeface="Arial" pitchFamily="34" charset="0"/>
              </a:rPr>
              <a:t>Reinforces </a:t>
            </a:r>
            <a:r>
              <a:rPr lang="en-US" sz="1600" b="0" dirty="0">
                <a:cs typeface="Arial" pitchFamily="34" charset="0"/>
              </a:rPr>
              <a:t>a culture of preparedness on campus through facilitated discussions and hands-on exercises </a:t>
            </a:r>
            <a:r>
              <a:rPr lang="en-US" sz="1600" b="0" dirty="0" smtClean="0">
                <a:cs typeface="Arial" pitchFamily="34" charset="0"/>
              </a:rPr>
              <a:t>testing </a:t>
            </a:r>
            <a:r>
              <a:rPr lang="en-US" sz="1600" b="0" dirty="0">
                <a:cs typeface="Arial" pitchFamily="34" charset="0"/>
              </a:rPr>
              <a:t>existing plans and </a:t>
            </a:r>
            <a:r>
              <a:rPr lang="en-US" sz="1600" b="0" dirty="0" smtClean="0">
                <a:cs typeface="Arial" pitchFamily="34" charset="0"/>
              </a:rPr>
              <a:t>procedures</a:t>
            </a:r>
          </a:p>
          <a:p>
            <a:pPr>
              <a:buClrTx/>
              <a:buFont typeface="Arial" panose="020B0604020202020204" pitchFamily="34" charset="0"/>
              <a:buChar char="•"/>
            </a:pPr>
            <a:endParaRPr lang="en-US" sz="1600" b="0" dirty="0" smtClean="0">
              <a:cs typeface="Arial" pitchFamily="34" charset="0"/>
            </a:endParaRPr>
          </a:p>
          <a:p>
            <a:pPr>
              <a:buClrTx/>
              <a:buFont typeface="Arial" panose="020B0604020202020204" pitchFamily="34" charset="0"/>
              <a:buChar char="•"/>
            </a:pPr>
            <a:r>
              <a:rPr lang="en-US" sz="1600" b="0" dirty="0" smtClean="0">
                <a:cs typeface="Arial" pitchFamily="34" charset="0"/>
              </a:rPr>
              <a:t>Identifies </a:t>
            </a:r>
            <a:r>
              <a:rPr lang="en-US" sz="1600" b="0" dirty="0">
                <a:cs typeface="Arial" pitchFamily="34" charset="0"/>
              </a:rPr>
              <a:t>areas for sustainability and improvement in departmental and university-wide plans, protocol, and </a:t>
            </a:r>
            <a:r>
              <a:rPr lang="en-US" sz="1600" b="0" dirty="0" smtClean="0">
                <a:cs typeface="Arial" pitchFamily="34" charset="0"/>
              </a:rPr>
              <a:t>procedures</a:t>
            </a:r>
          </a:p>
          <a:p>
            <a:pPr>
              <a:buFont typeface="Arial" panose="020B0604020202020204" pitchFamily="34" charset="0"/>
              <a:buChar char="•"/>
            </a:pPr>
            <a:endParaRPr lang="en-US" sz="1600" b="0" dirty="0" smtClean="0"/>
          </a:p>
          <a:p>
            <a:pPr>
              <a:buClrTx/>
              <a:buFont typeface="Arial" panose="020B0604020202020204" pitchFamily="34" charset="0"/>
              <a:buChar char="•"/>
            </a:pPr>
            <a:r>
              <a:rPr lang="en-US" sz="1600" b="0" dirty="0" smtClean="0"/>
              <a:t>Facilitates </a:t>
            </a:r>
            <a:r>
              <a:rPr lang="en-US" sz="1600" b="0" dirty="0"/>
              <a:t>the right exercise for department/university needs.</a:t>
            </a:r>
          </a:p>
          <a:p>
            <a:pPr>
              <a:buClrTx/>
              <a:buFont typeface="Arial" panose="020B0604020202020204" pitchFamily="34" charset="0"/>
              <a:buChar char="•"/>
            </a:pPr>
            <a:endParaRPr lang="en-US" sz="1600" b="0" dirty="0" smtClean="0"/>
          </a:p>
          <a:p>
            <a:pPr>
              <a:buClrTx/>
              <a:buFont typeface="Arial" panose="020B0604020202020204" pitchFamily="34" charset="0"/>
              <a:buChar char="•"/>
            </a:pPr>
            <a:endParaRPr lang="en-US" sz="1600" b="0" dirty="0" smtClean="0">
              <a:cs typeface="Arial" pitchFamily="34" charset="0"/>
            </a:endParaRPr>
          </a:p>
          <a:p>
            <a:pPr>
              <a:buClrTx/>
              <a:buFont typeface="Arial" panose="020B0604020202020204" pitchFamily="34" charset="0"/>
              <a:buChar char="•"/>
            </a:pPr>
            <a:endParaRPr lang="en-US" sz="1600" b="0" dirty="0" smtClean="0">
              <a:cs typeface="Arial" pitchFamily="34" charset="0"/>
            </a:endParaRPr>
          </a:p>
          <a:p>
            <a:pPr>
              <a:buClrTx/>
              <a:buFont typeface="Arial" panose="020B0604020202020204" pitchFamily="34" charset="0"/>
              <a:buChar char="•"/>
            </a:pPr>
            <a:endParaRPr lang="en-US" sz="1600" b="0" dirty="0">
              <a:cs typeface="Arial" pitchFamily="34" charset="0"/>
            </a:endParaRPr>
          </a:p>
          <a:p>
            <a:pPr>
              <a:buFont typeface="Arial" panose="020B0604020202020204" pitchFamily="34" charset="0"/>
              <a:buChar char="•"/>
            </a:pPr>
            <a:endParaRPr lang="en-US" sz="1600" b="0" dirty="0" smtClean="0">
              <a:cs typeface="Arial" pitchFamily="34" charset="0"/>
            </a:endParaRPr>
          </a:p>
        </p:txBody>
      </p:sp>
    </p:spTree>
    <p:extLst>
      <p:ext uri="{BB962C8B-B14F-4D97-AF65-F5344CB8AC3E}">
        <p14:creationId xmlns:p14="http://schemas.microsoft.com/office/powerpoint/2010/main" val="26715399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4072" r="1225" b="17307"/>
          <a:stretch/>
        </p:blipFill>
        <p:spPr bwMode="auto">
          <a:xfrm>
            <a:off x="152400" y="1448790"/>
            <a:ext cx="8718468" cy="3406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a:spLocks noGrp="1"/>
          </p:cNvSpPr>
          <p:nvPr>
            <p:ph type="title"/>
          </p:nvPr>
        </p:nvSpPr>
        <p:spPr>
          <a:xfrm>
            <a:off x="304800" y="609600"/>
            <a:ext cx="8839200" cy="533400"/>
          </a:xfrm>
        </p:spPr>
        <p:txBody>
          <a:bodyPr/>
          <a:lstStyle/>
          <a:p>
            <a:r>
              <a:rPr lang="en-US" dirty="0" smtClean="0"/>
              <a:t>Full-Scale Shelter Exercise at Mullins Center </a:t>
            </a:r>
            <a:r>
              <a:rPr lang="en-US" sz="1400" dirty="0" smtClean="0"/>
              <a:t>(April 2014)</a:t>
            </a:r>
            <a:endParaRPr lang="en-US" sz="1400" dirty="0"/>
          </a:p>
        </p:txBody>
      </p:sp>
    </p:spTree>
    <p:extLst>
      <p:ext uri="{BB962C8B-B14F-4D97-AF65-F5344CB8AC3E}">
        <p14:creationId xmlns:p14="http://schemas.microsoft.com/office/powerpoint/2010/main" val="25395275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Notification Messages</a:t>
            </a:r>
            <a:endParaRPr lang="en-US" dirty="0"/>
          </a:p>
        </p:txBody>
      </p:sp>
      <p:sp>
        <p:nvSpPr>
          <p:cNvPr id="3" name="Content Placeholder 2"/>
          <p:cNvSpPr>
            <a:spLocks noGrp="1"/>
          </p:cNvSpPr>
          <p:nvPr>
            <p:ph idx="1"/>
          </p:nvPr>
        </p:nvSpPr>
        <p:spPr/>
        <p:txBody>
          <a:bodyPr/>
          <a:lstStyle/>
          <a:p>
            <a:r>
              <a:rPr lang="en-US" sz="2000" dirty="0" smtClean="0"/>
              <a:t>Sign up for UMass Alerts – Emergency Text Messaging </a:t>
            </a:r>
          </a:p>
          <a:p>
            <a:pPr lvl="1"/>
            <a:r>
              <a:rPr lang="en-US" dirty="0" smtClean="0">
                <a:hlinkClick r:id="rId2"/>
              </a:rPr>
              <a:t>www.umass.edu/emergency</a:t>
            </a:r>
            <a:r>
              <a:rPr lang="en-US" dirty="0" smtClean="0"/>
              <a:t> </a:t>
            </a:r>
            <a:endParaRPr lang="en-US" dirty="0" smtClean="0"/>
          </a:p>
          <a:p>
            <a:r>
              <a:rPr lang="en-US" sz="2000" dirty="0" smtClean="0"/>
              <a:t>Outdoor Sirens</a:t>
            </a:r>
          </a:p>
          <a:p>
            <a:r>
              <a:rPr lang="en-US" sz="2000" dirty="0" smtClean="0"/>
              <a:t>Emergency E-mails</a:t>
            </a:r>
          </a:p>
          <a:p>
            <a:r>
              <a:rPr lang="en-US" sz="2000" dirty="0" smtClean="0"/>
              <a:t>UMass Homepage</a:t>
            </a:r>
          </a:p>
          <a:p>
            <a:r>
              <a:rPr lang="en-US" sz="2000" dirty="0" smtClean="0"/>
              <a:t>UMass Social Media (Facebook &amp; Twitter)</a:t>
            </a:r>
          </a:p>
          <a:p>
            <a:endParaRPr lang="en-US" sz="2000" dirty="0"/>
          </a:p>
        </p:txBody>
      </p:sp>
    </p:spTree>
    <p:extLst>
      <p:ext uri="{BB962C8B-B14F-4D97-AF65-F5344CB8AC3E}">
        <p14:creationId xmlns:p14="http://schemas.microsoft.com/office/powerpoint/2010/main" val="22205901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5"/>
          <p:cNvSpPr>
            <a:spLocks noGrp="1"/>
          </p:cNvSpPr>
          <p:nvPr>
            <p:ph type="title"/>
          </p:nvPr>
        </p:nvSpPr>
        <p:spPr/>
        <p:txBody>
          <a:bodyPr/>
          <a:lstStyle/>
          <a:p>
            <a:r>
              <a:rPr lang="en-US" dirty="0" smtClean="0"/>
              <a:t>Questions?</a:t>
            </a:r>
          </a:p>
        </p:txBody>
      </p:sp>
      <p:pic>
        <p:nvPicPr>
          <p:cNvPr id="37892" name="Picture 3" descr="MPj03155980000[1]"/>
          <p:cNvPicPr>
            <a:picLocks noChangeAspect="1" noChangeArrowheads="1"/>
          </p:cNvPicPr>
          <p:nvPr/>
        </p:nvPicPr>
        <p:blipFill>
          <a:blip r:embed="rId3">
            <a:lum bright="36000" contrast="-48000"/>
            <a:grayscl/>
            <a:extLst>
              <a:ext uri="{28A0092B-C50C-407E-A947-70E740481C1C}">
                <a14:useLocalDpi xmlns:a14="http://schemas.microsoft.com/office/drawing/2010/main" val="0"/>
              </a:ext>
            </a:extLst>
          </a:blip>
          <a:srcRect/>
          <a:stretch>
            <a:fillRect/>
          </a:stretch>
        </p:blipFill>
        <p:spPr bwMode="auto">
          <a:xfrm>
            <a:off x="595746" y="1371600"/>
            <a:ext cx="8240712" cy="4719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294967295"/>
          </p:nvPr>
        </p:nvSpPr>
        <p:spPr>
          <a:xfrm>
            <a:off x="152400" y="1295400"/>
            <a:ext cx="381000" cy="152400"/>
          </a:xfrm>
          <a:prstGeom prst="rect">
            <a:avLst/>
          </a:prstGeom>
        </p:spPr>
        <p:txBody>
          <a:bodyPr/>
          <a:lstStyle/>
          <a:p>
            <a:pPr>
              <a:defRPr/>
            </a:pPr>
            <a:fld id="{B12A1966-E101-4635-9F92-22DA667E1D9F}" type="slidenum">
              <a:rPr lang="en-US" smtClean="0">
                <a:solidFill>
                  <a:srgbClr val="FFFFFF"/>
                </a:solidFill>
              </a:rPr>
              <a:pPr>
                <a:defRPr/>
              </a:pPr>
              <a:t>33</a:t>
            </a:fld>
            <a:endParaRPr lang="en-US" dirty="0">
              <a:solidFill>
                <a:srgbClr val="FFFFFF"/>
              </a:solidFill>
            </a:endParaRPr>
          </a:p>
        </p:txBody>
      </p:sp>
    </p:spTree>
    <p:extLst>
      <p:ext uri="{BB962C8B-B14F-4D97-AF65-F5344CB8AC3E}">
        <p14:creationId xmlns:p14="http://schemas.microsoft.com/office/powerpoint/2010/main" val="38681727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a:p>
          <a:p>
            <a:endParaRPr lang="en-US" dirty="0" smtClean="0"/>
          </a:p>
          <a:p>
            <a:pPr marL="0" indent="0" algn="ctr">
              <a:buNone/>
            </a:pPr>
            <a:r>
              <a:rPr lang="en-US" sz="5400" dirty="0" smtClean="0"/>
              <a:t>THANK YOU! </a:t>
            </a:r>
            <a:endParaRPr lang="en-US" sz="5400" dirty="0"/>
          </a:p>
          <a:p>
            <a:endParaRPr lang="en-US" dirty="0" smtClean="0"/>
          </a:p>
          <a:p>
            <a:endParaRPr lang="en-US" dirty="0"/>
          </a:p>
        </p:txBody>
      </p:sp>
    </p:spTree>
    <p:extLst>
      <p:ext uri="{BB962C8B-B14F-4D97-AF65-F5344CB8AC3E}">
        <p14:creationId xmlns:p14="http://schemas.microsoft.com/office/powerpoint/2010/main" val="29518688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lvl="1" indent="0">
              <a:buNone/>
            </a:pPr>
            <a:r>
              <a:rPr lang="en-US" dirty="0" smtClean="0"/>
              <a:t>Contact Information </a:t>
            </a:r>
          </a:p>
          <a:p>
            <a:pPr lvl="1"/>
            <a:r>
              <a:rPr lang="en-US" dirty="0" smtClean="0"/>
              <a:t>Jeffrey Hescock</a:t>
            </a:r>
          </a:p>
          <a:p>
            <a:pPr lvl="1"/>
            <a:r>
              <a:rPr lang="en-US" dirty="0" smtClean="0"/>
              <a:t>Director of University Emergency Management and Business Continuity</a:t>
            </a:r>
          </a:p>
          <a:p>
            <a:pPr lvl="1"/>
            <a:r>
              <a:rPr lang="en-US" dirty="0" smtClean="0"/>
              <a:t>413-545-7431</a:t>
            </a:r>
          </a:p>
          <a:p>
            <a:pPr lvl="1"/>
            <a:r>
              <a:rPr lang="en-US" dirty="0" smtClean="0">
                <a:hlinkClick r:id="rId2"/>
              </a:rPr>
              <a:t>jhescock@ehs.umass.edu</a:t>
            </a:r>
            <a:r>
              <a:rPr lang="en-US" dirty="0" smtClean="0"/>
              <a:t> </a:t>
            </a:r>
          </a:p>
          <a:p>
            <a:endParaRPr lang="en-US" dirty="0"/>
          </a:p>
          <a:p>
            <a:endParaRPr lang="en-US" dirty="0" smtClean="0"/>
          </a:p>
          <a:p>
            <a:endParaRPr lang="en-US" dirty="0"/>
          </a:p>
        </p:txBody>
      </p:sp>
    </p:spTree>
    <p:extLst>
      <p:ext uri="{BB962C8B-B14F-4D97-AF65-F5344CB8AC3E}">
        <p14:creationId xmlns:p14="http://schemas.microsoft.com/office/powerpoint/2010/main" val="1350511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5" name="Group 94"/>
          <p:cNvGrpSpPr/>
          <p:nvPr/>
        </p:nvGrpSpPr>
        <p:grpSpPr>
          <a:xfrm>
            <a:off x="2381521" y="1523999"/>
            <a:ext cx="5695679" cy="5160307"/>
            <a:chOff x="2081212" y="965314"/>
            <a:chExt cx="6019800" cy="5233882"/>
          </a:xfrm>
        </p:grpSpPr>
        <p:pic>
          <p:nvPicPr>
            <p:cNvPr id="96" name="Picture 95" descr="univStructure1.jpg"/>
            <p:cNvPicPr>
              <a:picLocks noChangeAspect="1"/>
            </p:cNvPicPr>
            <p:nvPr/>
          </p:nvPicPr>
          <p:blipFill>
            <a:blip r:embed="rId3" cstate="print"/>
            <a:stretch>
              <a:fillRect/>
            </a:stretch>
          </p:blipFill>
          <p:spPr>
            <a:xfrm>
              <a:off x="2081212" y="965314"/>
              <a:ext cx="6019800" cy="5233882"/>
            </a:xfrm>
            <a:prstGeom prst="rect">
              <a:avLst/>
            </a:prstGeom>
            <a:ln w="38100">
              <a:noFill/>
            </a:ln>
          </p:spPr>
        </p:pic>
        <p:pic>
          <p:nvPicPr>
            <p:cNvPr id="97" name="Picture 96"/>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293268" y="2668710"/>
              <a:ext cx="3548063" cy="1542549"/>
            </a:xfrm>
            <a:prstGeom prst="trapezoid">
              <a:avLst>
                <a:gd name="adj" fmla="val 62049"/>
              </a:avLst>
            </a:prstGeom>
          </p:spPr>
        </p:pic>
        <p:pic>
          <p:nvPicPr>
            <p:cNvPr id="98" name="Picture 9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5999" y="4191000"/>
              <a:ext cx="5562600" cy="1728216"/>
            </a:xfrm>
            <a:prstGeom prst="trapezoid">
              <a:avLst>
                <a:gd name="adj" fmla="val 62202"/>
              </a:avLst>
            </a:prstGeom>
          </p:spPr>
        </p:pic>
        <p:pic>
          <p:nvPicPr>
            <p:cNvPr id="99" name="Picture 9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91000" y="1387960"/>
              <a:ext cx="1676400" cy="1261700"/>
            </a:xfrm>
            <a:prstGeom prst="triangle">
              <a:avLst>
                <a:gd name="adj" fmla="val 56822"/>
              </a:avLst>
            </a:prstGeom>
          </p:spPr>
        </p:pic>
      </p:grpSp>
      <p:pic>
        <p:nvPicPr>
          <p:cNvPr id="20" name="Picture 19" descr="triNew.gif"/>
          <p:cNvPicPr>
            <a:picLocks noChangeAspect="1"/>
          </p:cNvPicPr>
          <p:nvPr/>
        </p:nvPicPr>
        <p:blipFill>
          <a:blip r:embed="rId7" cstate="print"/>
          <a:stretch>
            <a:fillRect/>
          </a:stretch>
        </p:blipFill>
        <p:spPr>
          <a:xfrm>
            <a:off x="4839936" y="1756982"/>
            <a:ext cx="680085" cy="586073"/>
          </a:xfrm>
          <a:prstGeom prst="rect">
            <a:avLst/>
          </a:prstGeom>
          <a:ln>
            <a:noFill/>
          </a:ln>
        </p:spPr>
      </p:pic>
      <p:pic>
        <p:nvPicPr>
          <p:cNvPr id="21" name="Picture 20" descr="triNew.gif"/>
          <p:cNvPicPr>
            <a:picLocks noChangeAspect="1"/>
          </p:cNvPicPr>
          <p:nvPr/>
        </p:nvPicPr>
        <p:blipFill>
          <a:blip r:embed="rId7" cstate="print"/>
          <a:stretch>
            <a:fillRect/>
          </a:stretch>
        </p:blipFill>
        <p:spPr>
          <a:xfrm>
            <a:off x="4498560" y="2338293"/>
            <a:ext cx="680085" cy="586073"/>
          </a:xfrm>
          <a:prstGeom prst="rect">
            <a:avLst/>
          </a:prstGeom>
          <a:ln>
            <a:noFill/>
          </a:ln>
        </p:spPr>
      </p:pic>
      <p:pic>
        <p:nvPicPr>
          <p:cNvPr id="22" name="Picture 21" descr="triNew.gif"/>
          <p:cNvPicPr>
            <a:picLocks noChangeAspect="1"/>
          </p:cNvPicPr>
          <p:nvPr/>
        </p:nvPicPr>
        <p:blipFill>
          <a:blip r:embed="rId7" cstate="print"/>
          <a:stretch>
            <a:fillRect/>
          </a:stretch>
        </p:blipFill>
        <p:spPr>
          <a:xfrm rot="10800000">
            <a:off x="4839936" y="2323910"/>
            <a:ext cx="680085" cy="586073"/>
          </a:xfrm>
          <a:prstGeom prst="rect">
            <a:avLst/>
          </a:prstGeom>
          <a:ln>
            <a:noFill/>
          </a:ln>
        </p:spPr>
      </p:pic>
      <p:pic>
        <p:nvPicPr>
          <p:cNvPr id="23" name="Picture 22" descr="triNew.gif"/>
          <p:cNvPicPr>
            <a:picLocks noChangeAspect="1"/>
          </p:cNvPicPr>
          <p:nvPr/>
        </p:nvPicPr>
        <p:blipFill>
          <a:blip r:embed="rId7" cstate="print"/>
          <a:stretch>
            <a:fillRect/>
          </a:stretch>
        </p:blipFill>
        <p:spPr>
          <a:xfrm>
            <a:off x="5190075" y="2338293"/>
            <a:ext cx="680085" cy="586073"/>
          </a:xfrm>
          <a:prstGeom prst="rect">
            <a:avLst/>
          </a:prstGeom>
          <a:ln>
            <a:noFill/>
          </a:ln>
        </p:spPr>
      </p:pic>
      <p:pic>
        <p:nvPicPr>
          <p:cNvPr id="33" name="Picture 32" descr="triNew.gif"/>
          <p:cNvPicPr>
            <a:picLocks noChangeAspect="1"/>
          </p:cNvPicPr>
          <p:nvPr/>
        </p:nvPicPr>
        <p:blipFill>
          <a:blip r:embed="rId7" cstate="print"/>
          <a:stretch>
            <a:fillRect/>
          </a:stretch>
        </p:blipFill>
        <p:spPr>
          <a:xfrm>
            <a:off x="4172424" y="2899982"/>
            <a:ext cx="680085" cy="586073"/>
          </a:xfrm>
          <a:prstGeom prst="rect">
            <a:avLst/>
          </a:prstGeom>
          <a:ln>
            <a:noFill/>
          </a:ln>
        </p:spPr>
      </p:pic>
      <p:pic>
        <p:nvPicPr>
          <p:cNvPr id="34" name="Picture 33" descr="triNew.gif"/>
          <p:cNvPicPr>
            <a:picLocks noChangeAspect="1"/>
          </p:cNvPicPr>
          <p:nvPr/>
        </p:nvPicPr>
        <p:blipFill>
          <a:blip r:embed="rId7" cstate="print"/>
          <a:stretch>
            <a:fillRect/>
          </a:stretch>
        </p:blipFill>
        <p:spPr>
          <a:xfrm>
            <a:off x="3834096" y="3481293"/>
            <a:ext cx="680085" cy="586073"/>
          </a:xfrm>
          <a:prstGeom prst="rect">
            <a:avLst/>
          </a:prstGeom>
          <a:ln>
            <a:noFill/>
          </a:ln>
        </p:spPr>
      </p:pic>
      <p:pic>
        <p:nvPicPr>
          <p:cNvPr id="35" name="Picture 34" descr="triNew.gif"/>
          <p:cNvPicPr>
            <a:picLocks noChangeAspect="1"/>
          </p:cNvPicPr>
          <p:nvPr/>
        </p:nvPicPr>
        <p:blipFill>
          <a:blip r:embed="rId7" cstate="print"/>
          <a:stretch>
            <a:fillRect/>
          </a:stretch>
        </p:blipFill>
        <p:spPr>
          <a:xfrm rot="10800000">
            <a:off x="4172424" y="3466910"/>
            <a:ext cx="680085" cy="586073"/>
          </a:xfrm>
          <a:prstGeom prst="rect">
            <a:avLst/>
          </a:prstGeom>
          <a:ln>
            <a:noFill/>
          </a:ln>
        </p:spPr>
      </p:pic>
      <p:pic>
        <p:nvPicPr>
          <p:cNvPr id="36" name="Picture 35" descr="triNew.gif"/>
          <p:cNvPicPr>
            <a:picLocks noChangeAspect="1"/>
          </p:cNvPicPr>
          <p:nvPr/>
        </p:nvPicPr>
        <p:blipFill>
          <a:blip r:embed="rId7" cstate="print"/>
          <a:stretch>
            <a:fillRect/>
          </a:stretch>
        </p:blipFill>
        <p:spPr>
          <a:xfrm>
            <a:off x="4510752" y="3481293"/>
            <a:ext cx="680085" cy="586073"/>
          </a:xfrm>
          <a:prstGeom prst="rect">
            <a:avLst/>
          </a:prstGeom>
          <a:ln>
            <a:noFill/>
          </a:ln>
        </p:spPr>
      </p:pic>
      <p:pic>
        <p:nvPicPr>
          <p:cNvPr id="37" name="Picture 36" descr="triNew.gif"/>
          <p:cNvPicPr>
            <a:picLocks noChangeAspect="1"/>
          </p:cNvPicPr>
          <p:nvPr/>
        </p:nvPicPr>
        <p:blipFill>
          <a:blip r:embed="rId7" cstate="print"/>
          <a:stretch>
            <a:fillRect/>
          </a:stretch>
        </p:blipFill>
        <p:spPr>
          <a:xfrm>
            <a:off x="5516592" y="2918270"/>
            <a:ext cx="680085" cy="586073"/>
          </a:xfrm>
          <a:prstGeom prst="rect">
            <a:avLst/>
          </a:prstGeom>
          <a:ln>
            <a:noFill/>
          </a:ln>
        </p:spPr>
      </p:pic>
      <p:pic>
        <p:nvPicPr>
          <p:cNvPr id="38" name="Picture 37" descr="triNew.gif"/>
          <p:cNvPicPr>
            <a:picLocks noChangeAspect="1"/>
          </p:cNvPicPr>
          <p:nvPr/>
        </p:nvPicPr>
        <p:blipFill>
          <a:blip r:embed="rId7" cstate="print"/>
          <a:stretch>
            <a:fillRect/>
          </a:stretch>
        </p:blipFill>
        <p:spPr>
          <a:xfrm>
            <a:off x="5169120" y="3481293"/>
            <a:ext cx="680085" cy="586073"/>
          </a:xfrm>
          <a:prstGeom prst="rect">
            <a:avLst/>
          </a:prstGeom>
          <a:ln>
            <a:noFill/>
          </a:ln>
        </p:spPr>
      </p:pic>
      <p:pic>
        <p:nvPicPr>
          <p:cNvPr id="41" name="Picture 40" descr="triNew.gif"/>
          <p:cNvPicPr>
            <a:picLocks noChangeAspect="1"/>
          </p:cNvPicPr>
          <p:nvPr/>
        </p:nvPicPr>
        <p:blipFill>
          <a:blip r:embed="rId7" cstate="print"/>
          <a:stretch>
            <a:fillRect/>
          </a:stretch>
        </p:blipFill>
        <p:spPr>
          <a:xfrm>
            <a:off x="3514056" y="4042982"/>
            <a:ext cx="680085" cy="586073"/>
          </a:xfrm>
          <a:prstGeom prst="rect">
            <a:avLst/>
          </a:prstGeom>
          <a:ln>
            <a:noFill/>
          </a:ln>
        </p:spPr>
      </p:pic>
      <p:pic>
        <p:nvPicPr>
          <p:cNvPr id="39" name="Picture 38" descr="triNew.gif"/>
          <p:cNvPicPr>
            <a:picLocks noChangeAspect="1"/>
          </p:cNvPicPr>
          <p:nvPr/>
        </p:nvPicPr>
        <p:blipFill>
          <a:blip r:embed="rId7" cstate="print"/>
          <a:stretch>
            <a:fillRect/>
          </a:stretch>
        </p:blipFill>
        <p:spPr>
          <a:xfrm rot="10800000">
            <a:off x="5507448" y="3466910"/>
            <a:ext cx="680085" cy="586073"/>
          </a:xfrm>
          <a:prstGeom prst="rect">
            <a:avLst/>
          </a:prstGeom>
          <a:ln>
            <a:noFill/>
          </a:ln>
        </p:spPr>
      </p:pic>
      <p:pic>
        <p:nvPicPr>
          <p:cNvPr id="40" name="Picture 39" descr="triNew.gif"/>
          <p:cNvPicPr>
            <a:picLocks noChangeAspect="1"/>
          </p:cNvPicPr>
          <p:nvPr/>
        </p:nvPicPr>
        <p:blipFill>
          <a:blip r:embed="rId7" cstate="print"/>
          <a:stretch>
            <a:fillRect/>
          </a:stretch>
        </p:blipFill>
        <p:spPr>
          <a:xfrm>
            <a:off x="5845776" y="3481293"/>
            <a:ext cx="680085" cy="586073"/>
          </a:xfrm>
          <a:prstGeom prst="rect">
            <a:avLst/>
          </a:prstGeom>
          <a:ln>
            <a:noFill/>
          </a:ln>
        </p:spPr>
      </p:pic>
      <p:pic>
        <p:nvPicPr>
          <p:cNvPr id="42" name="Picture 41" descr="triNew.gif"/>
          <p:cNvPicPr>
            <a:picLocks noChangeAspect="1"/>
          </p:cNvPicPr>
          <p:nvPr/>
        </p:nvPicPr>
        <p:blipFill>
          <a:blip r:embed="rId7" cstate="print"/>
          <a:stretch>
            <a:fillRect/>
          </a:stretch>
        </p:blipFill>
        <p:spPr>
          <a:xfrm>
            <a:off x="3175728" y="4624293"/>
            <a:ext cx="680085" cy="586073"/>
          </a:xfrm>
          <a:prstGeom prst="rect">
            <a:avLst/>
          </a:prstGeom>
          <a:ln>
            <a:noFill/>
          </a:ln>
        </p:spPr>
      </p:pic>
      <p:pic>
        <p:nvPicPr>
          <p:cNvPr id="43" name="Picture 42" descr="triNew.gif"/>
          <p:cNvPicPr>
            <a:picLocks noChangeAspect="1"/>
          </p:cNvPicPr>
          <p:nvPr/>
        </p:nvPicPr>
        <p:blipFill>
          <a:blip r:embed="rId7" cstate="print"/>
          <a:stretch>
            <a:fillRect/>
          </a:stretch>
        </p:blipFill>
        <p:spPr>
          <a:xfrm rot="10800000">
            <a:off x="3504912" y="4609910"/>
            <a:ext cx="680085" cy="586073"/>
          </a:xfrm>
          <a:prstGeom prst="rect">
            <a:avLst/>
          </a:prstGeom>
          <a:ln>
            <a:noFill/>
          </a:ln>
        </p:spPr>
      </p:pic>
      <p:pic>
        <p:nvPicPr>
          <p:cNvPr id="44" name="Picture 43" descr="triNew.gif"/>
          <p:cNvPicPr>
            <a:picLocks noChangeAspect="1"/>
          </p:cNvPicPr>
          <p:nvPr/>
        </p:nvPicPr>
        <p:blipFill>
          <a:blip r:embed="rId7" cstate="print"/>
          <a:stretch>
            <a:fillRect/>
          </a:stretch>
        </p:blipFill>
        <p:spPr>
          <a:xfrm>
            <a:off x="3834096" y="4624293"/>
            <a:ext cx="680085" cy="586073"/>
          </a:xfrm>
          <a:prstGeom prst="rect">
            <a:avLst/>
          </a:prstGeom>
          <a:ln>
            <a:noFill/>
          </a:ln>
        </p:spPr>
      </p:pic>
      <p:pic>
        <p:nvPicPr>
          <p:cNvPr id="45" name="Picture 44" descr="triNew.gif"/>
          <p:cNvPicPr>
            <a:picLocks noChangeAspect="1"/>
          </p:cNvPicPr>
          <p:nvPr/>
        </p:nvPicPr>
        <p:blipFill>
          <a:blip r:embed="rId7" cstate="print"/>
          <a:stretch>
            <a:fillRect/>
          </a:stretch>
        </p:blipFill>
        <p:spPr>
          <a:xfrm>
            <a:off x="2858736" y="5185982"/>
            <a:ext cx="680085" cy="586073"/>
          </a:xfrm>
          <a:prstGeom prst="rect">
            <a:avLst/>
          </a:prstGeom>
          <a:ln>
            <a:noFill/>
          </a:ln>
        </p:spPr>
      </p:pic>
      <p:pic>
        <p:nvPicPr>
          <p:cNvPr id="46" name="Picture 45" descr="triNew.gif"/>
          <p:cNvPicPr>
            <a:picLocks noChangeAspect="1"/>
          </p:cNvPicPr>
          <p:nvPr/>
        </p:nvPicPr>
        <p:blipFill>
          <a:blip r:embed="rId7" cstate="print"/>
          <a:stretch>
            <a:fillRect/>
          </a:stretch>
        </p:blipFill>
        <p:spPr>
          <a:xfrm>
            <a:off x="2508216" y="5789486"/>
            <a:ext cx="680085" cy="586073"/>
          </a:xfrm>
          <a:prstGeom prst="rect">
            <a:avLst/>
          </a:prstGeom>
          <a:ln>
            <a:noFill/>
          </a:ln>
        </p:spPr>
      </p:pic>
      <p:pic>
        <p:nvPicPr>
          <p:cNvPr id="47" name="Picture 46" descr="triNew.gif"/>
          <p:cNvPicPr>
            <a:picLocks noChangeAspect="1"/>
          </p:cNvPicPr>
          <p:nvPr/>
        </p:nvPicPr>
        <p:blipFill>
          <a:blip r:embed="rId7" cstate="print"/>
          <a:stretch>
            <a:fillRect/>
          </a:stretch>
        </p:blipFill>
        <p:spPr>
          <a:xfrm rot="10800000">
            <a:off x="2846544" y="5752910"/>
            <a:ext cx="680085" cy="586073"/>
          </a:xfrm>
          <a:prstGeom prst="rect">
            <a:avLst/>
          </a:prstGeom>
          <a:ln>
            <a:noFill/>
          </a:ln>
        </p:spPr>
      </p:pic>
      <p:pic>
        <p:nvPicPr>
          <p:cNvPr id="48" name="Picture 47" descr="triNew.gif"/>
          <p:cNvPicPr>
            <a:picLocks noChangeAspect="1"/>
          </p:cNvPicPr>
          <p:nvPr/>
        </p:nvPicPr>
        <p:blipFill>
          <a:blip r:embed="rId7" cstate="print"/>
          <a:stretch>
            <a:fillRect/>
          </a:stretch>
        </p:blipFill>
        <p:spPr>
          <a:xfrm>
            <a:off x="3194016" y="5789486"/>
            <a:ext cx="680085" cy="586073"/>
          </a:xfrm>
          <a:prstGeom prst="rect">
            <a:avLst/>
          </a:prstGeom>
          <a:ln>
            <a:noFill/>
          </a:ln>
        </p:spPr>
      </p:pic>
      <p:pic>
        <p:nvPicPr>
          <p:cNvPr id="49" name="Picture 48" descr="triNew.gif"/>
          <p:cNvPicPr>
            <a:picLocks noChangeAspect="1"/>
          </p:cNvPicPr>
          <p:nvPr/>
        </p:nvPicPr>
        <p:blipFill>
          <a:blip r:embed="rId7" cstate="print"/>
          <a:stretch>
            <a:fillRect/>
          </a:stretch>
        </p:blipFill>
        <p:spPr>
          <a:xfrm>
            <a:off x="6824184" y="5195126"/>
            <a:ext cx="680085" cy="586073"/>
          </a:xfrm>
          <a:prstGeom prst="rect">
            <a:avLst/>
          </a:prstGeom>
          <a:ln>
            <a:noFill/>
          </a:ln>
        </p:spPr>
      </p:pic>
      <p:pic>
        <p:nvPicPr>
          <p:cNvPr id="50" name="Picture 49" descr="triNew.gif"/>
          <p:cNvPicPr>
            <a:picLocks noChangeAspect="1"/>
          </p:cNvPicPr>
          <p:nvPr/>
        </p:nvPicPr>
        <p:blipFill>
          <a:blip r:embed="rId7" cstate="print"/>
          <a:stretch>
            <a:fillRect/>
          </a:stretch>
        </p:blipFill>
        <p:spPr>
          <a:xfrm>
            <a:off x="6504144" y="5789486"/>
            <a:ext cx="680085" cy="586073"/>
          </a:xfrm>
          <a:prstGeom prst="rect">
            <a:avLst/>
          </a:prstGeom>
          <a:ln>
            <a:noFill/>
          </a:ln>
        </p:spPr>
      </p:pic>
      <p:pic>
        <p:nvPicPr>
          <p:cNvPr id="51" name="Picture 50" descr="triNew.gif"/>
          <p:cNvPicPr>
            <a:picLocks noChangeAspect="1"/>
          </p:cNvPicPr>
          <p:nvPr/>
        </p:nvPicPr>
        <p:blipFill>
          <a:blip r:embed="rId7" cstate="print"/>
          <a:stretch>
            <a:fillRect/>
          </a:stretch>
        </p:blipFill>
        <p:spPr>
          <a:xfrm rot="10800000">
            <a:off x="6833328" y="5752910"/>
            <a:ext cx="680085" cy="586073"/>
          </a:xfrm>
          <a:prstGeom prst="rect">
            <a:avLst/>
          </a:prstGeom>
          <a:ln>
            <a:noFill/>
          </a:ln>
        </p:spPr>
      </p:pic>
      <p:pic>
        <p:nvPicPr>
          <p:cNvPr id="52" name="Picture 51" descr="triNew.gif"/>
          <p:cNvPicPr>
            <a:picLocks noChangeAspect="1"/>
          </p:cNvPicPr>
          <p:nvPr/>
        </p:nvPicPr>
        <p:blipFill>
          <a:blip r:embed="rId7" cstate="print"/>
          <a:stretch>
            <a:fillRect/>
          </a:stretch>
        </p:blipFill>
        <p:spPr>
          <a:xfrm>
            <a:off x="7165560" y="5789486"/>
            <a:ext cx="680085" cy="586073"/>
          </a:xfrm>
          <a:prstGeom prst="rect">
            <a:avLst/>
          </a:prstGeom>
          <a:ln>
            <a:noFill/>
          </a:ln>
        </p:spPr>
      </p:pic>
      <p:pic>
        <p:nvPicPr>
          <p:cNvPr id="53" name="Picture 52" descr="triNew.gif"/>
          <p:cNvPicPr>
            <a:picLocks noChangeAspect="1"/>
          </p:cNvPicPr>
          <p:nvPr/>
        </p:nvPicPr>
        <p:blipFill>
          <a:blip r:embed="rId7" cstate="print"/>
          <a:stretch>
            <a:fillRect/>
          </a:stretch>
        </p:blipFill>
        <p:spPr>
          <a:xfrm>
            <a:off x="6165816" y="4042982"/>
            <a:ext cx="680085" cy="586073"/>
          </a:xfrm>
          <a:prstGeom prst="rect">
            <a:avLst/>
          </a:prstGeom>
          <a:ln>
            <a:noFill/>
          </a:ln>
        </p:spPr>
      </p:pic>
      <p:pic>
        <p:nvPicPr>
          <p:cNvPr id="54" name="Picture 53" descr="triNew.gif"/>
          <p:cNvPicPr>
            <a:picLocks noChangeAspect="1"/>
          </p:cNvPicPr>
          <p:nvPr/>
        </p:nvPicPr>
        <p:blipFill>
          <a:blip r:embed="rId7" cstate="print"/>
          <a:stretch>
            <a:fillRect/>
          </a:stretch>
        </p:blipFill>
        <p:spPr>
          <a:xfrm>
            <a:off x="5864064" y="4624293"/>
            <a:ext cx="680085" cy="586073"/>
          </a:xfrm>
          <a:prstGeom prst="rect">
            <a:avLst/>
          </a:prstGeom>
          <a:ln>
            <a:noFill/>
          </a:ln>
        </p:spPr>
      </p:pic>
      <p:pic>
        <p:nvPicPr>
          <p:cNvPr id="55" name="Picture 54" descr="triNew.gif"/>
          <p:cNvPicPr>
            <a:picLocks noChangeAspect="1"/>
          </p:cNvPicPr>
          <p:nvPr/>
        </p:nvPicPr>
        <p:blipFill>
          <a:blip r:embed="rId7" cstate="print"/>
          <a:stretch>
            <a:fillRect/>
          </a:stretch>
        </p:blipFill>
        <p:spPr>
          <a:xfrm rot="10800000">
            <a:off x="6184104" y="4600766"/>
            <a:ext cx="680085" cy="586073"/>
          </a:xfrm>
          <a:prstGeom prst="rect">
            <a:avLst/>
          </a:prstGeom>
          <a:ln>
            <a:noFill/>
          </a:ln>
        </p:spPr>
      </p:pic>
      <p:pic>
        <p:nvPicPr>
          <p:cNvPr id="56" name="Picture 55" descr="triNew.gif"/>
          <p:cNvPicPr>
            <a:picLocks noChangeAspect="1"/>
          </p:cNvPicPr>
          <p:nvPr/>
        </p:nvPicPr>
        <p:blipFill>
          <a:blip r:embed="rId7" cstate="print"/>
          <a:stretch>
            <a:fillRect/>
          </a:stretch>
        </p:blipFill>
        <p:spPr>
          <a:xfrm>
            <a:off x="6504144" y="4624293"/>
            <a:ext cx="680085" cy="586073"/>
          </a:xfrm>
          <a:prstGeom prst="rect">
            <a:avLst/>
          </a:prstGeom>
          <a:ln>
            <a:noFill/>
          </a:ln>
        </p:spPr>
      </p:pic>
      <p:pic>
        <p:nvPicPr>
          <p:cNvPr id="57" name="Picture 56" descr="triNew.gif"/>
          <p:cNvPicPr>
            <a:picLocks noChangeAspect="1"/>
          </p:cNvPicPr>
          <p:nvPr/>
        </p:nvPicPr>
        <p:blipFill>
          <a:blip r:embed="rId7" cstate="print"/>
          <a:stretch>
            <a:fillRect/>
          </a:stretch>
        </p:blipFill>
        <p:spPr>
          <a:xfrm>
            <a:off x="4279374" y="5232675"/>
            <a:ext cx="680085" cy="586073"/>
          </a:xfrm>
          <a:prstGeom prst="rect">
            <a:avLst/>
          </a:prstGeom>
          <a:ln>
            <a:noFill/>
          </a:ln>
        </p:spPr>
      </p:pic>
      <p:pic>
        <p:nvPicPr>
          <p:cNvPr id="58" name="Picture 57" descr="triNew.gif"/>
          <p:cNvPicPr>
            <a:picLocks noChangeAspect="1"/>
          </p:cNvPicPr>
          <p:nvPr/>
        </p:nvPicPr>
        <p:blipFill>
          <a:blip r:embed="rId7" cstate="print"/>
          <a:stretch>
            <a:fillRect/>
          </a:stretch>
        </p:blipFill>
        <p:spPr>
          <a:xfrm>
            <a:off x="3864684" y="5789486"/>
            <a:ext cx="680085" cy="586073"/>
          </a:xfrm>
          <a:prstGeom prst="rect">
            <a:avLst/>
          </a:prstGeom>
          <a:ln>
            <a:noFill/>
          </a:ln>
        </p:spPr>
      </p:pic>
      <p:pic>
        <p:nvPicPr>
          <p:cNvPr id="59" name="Picture 58" descr="triNew.gif"/>
          <p:cNvPicPr>
            <a:picLocks noChangeAspect="1"/>
          </p:cNvPicPr>
          <p:nvPr/>
        </p:nvPicPr>
        <p:blipFill>
          <a:blip r:embed="rId7" cstate="print"/>
          <a:stretch>
            <a:fillRect/>
          </a:stretch>
        </p:blipFill>
        <p:spPr>
          <a:xfrm rot="10800000">
            <a:off x="4218144" y="5783390"/>
            <a:ext cx="680085" cy="586073"/>
          </a:xfrm>
          <a:prstGeom prst="rect">
            <a:avLst/>
          </a:prstGeom>
          <a:ln>
            <a:noFill/>
          </a:ln>
        </p:spPr>
      </p:pic>
      <p:pic>
        <p:nvPicPr>
          <p:cNvPr id="60" name="Picture 59" descr="triNew.gif"/>
          <p:cNvPicPr>
            <a:picLocks noChangeAspect="1"/>
          </p:cNvPicPr>
          <p:nvPr/>
        </p:nvPicPr>
        <p:blipFill>
          <a:blip r:embed="rId7" cstate="print"/>
          <a:stretch>
            <a:fillRect/>
          </a:stretch>
        </p:blipFill>
        <p:spPr>
          <a:xfrm>
            <a:off x="4566668" y="5789486"/>
            <a:ext cx="680085" cy="586073"/>
          </a:xfrm>
          <a:prstGeom prst="rect">
            <a:avLst/>
          </a:prstGeom>
          <a:ln>
            <a:noFill/>
          </a:ln>
        </p:spPr>
      </p:pic>
      <p:pic>
        <p:nvPicPr>
          <p:cNvPr id="61" name="Picture 60" descr="triNew.gif"/>
          <p:cNvPicPr>
            <a:picLocks noChangeAspect="1"/>
          </p:cNvPicPr>
          <p:nvPr/>
        </p:nvPicPr>
        <p:blipFill>
          <a:blip r:embed="rId7" cstate="print"/>
          <a:stretch>
            <a:fillRect/>
          </a:stretch>
        </p:blipFill>
        <p:spPr>
          <a:xfrm>
            <a:off x="5520021" y="5185982"/>
            <a:ext cx="680085" cy="586073"/>
          </a:xfrm>
          <a:prstGeom prst="rect">
            <a:avLst/>
          </a:prstGeom>
          <a:ln>
            <a:noFill/>
          </a:ln>
        </p:spPr>
      </p:pic>
      <p:pic>
        <p:nvPicPr>
          <p:cNvPr id="63" name="Picture 62" descr="triNew.gif"/>
          <p:cNvPicPr>
            <a:picLocks noChangeAspect="1"/>
          </p:cNvPicPr>
          <p:nvPr/>
        </p:nvPicPr>
        <p:blipFill>
          <a:blip r:embed="rId7" cstate="print"/>
          <a:stretch>
            <a:fillRect/>
          </a:stretch>
        </p:blipFill>
        <p:spPr>
          <a:xfrm rot="10800000">
            <a:off x="5532213" y="5752910"/>
            <a:ext cx="680085" cy="586073"/>
          </a:xfrm>
          <a:prstGeom prst="rect">
            <a:avLst/>
          </a:prstGeom>
          <a:ln>
            <a:noFill/>
          </a:ln>
        </p:spPr>
      </p:pic>
      <p:pic>
        <p:nvPicPr>
          <p:cNvPr id="62" name="Picture 61" descr="triNew.gif"/>
          <p:cNvPicPr>
            <a:picLocks noChangeAspect="1"/>
          </p:cNvPicPr>
          <p:nvPr/>
        </p:nvPicPr>
        <p:blipFill>
          <a:blip r:embed="rId7" cstate="print"/>
          <a:stretch>
            <a:fillRect/>
          </a:stretch>
        </p:blipFill>
        <p:spPr>
          <a:xfrm>
            <a:off x="5221880" y="5789486"/>
            <a:ext cx="680085" cy="586073"/>
          </a:xfrm>
          <a:prstGeom prst="rect">
            <a:avLst/>
          </a:prstGeom>
          <a:ln>
            <a:noFill/>
          </a:ln>
        </p:spPr>
      </p:pic>
      <p:pic>
        <p:nvPicPr>
          <p:cNvPr id="64" name="Picture 63" descr="triNew.gif"/>
          <p:cNvPicPr>
            <a:picLocks noChangeAspect="1"/>
          </p:cNvPicPr>
          <p:nvPr/>
        </p:nvPicPr>
        <p:blipFill>
          <a:blip r:embed="rId7" cstate="print"/>
          <a:stretch>
            <a:fillRect/>
          </a:stretch>
        </p:blipFill>
        <p:spPr>
          <a:xfrm>
            <a:off x="5864445" y="5789486"/>
            <a:ext cx="680085" cy="586073"/>
          </a:xfrm>
          <a:prstGeom prst="rect">
            <a:avLst/>
          </a:prstGeom>
          <a:ln>
            <a:noFill/>
          </a:ln>
        </p:spPr>
      </p:pic>
      <p:pic>
        <p:nvPicPr>
          <p:cNvPr id="65" name="Picture 64" descr="triNew.gif"/>
          <p:cNvPicPr>
            <a:picLocks noChangeAspect="1"/>
          </p:cNvPicPr>
          <p:nvPr/>
        </p:nvPicPr>
        <p:blipFill>
          <a:blip r:embed="rId7" cstate="print"/>
          <a:stretch>
            <a:fillRect/>
          </a:stretch>
        </p:blipFill>
        <p:spPr>
          <a:xfrm>
            <a:off x="4839936" y="4042982"/>
            <a:ext cx="680085" cy="586073"/>
          </a:xfrm>
          <a:prstGeom prst="rect">
            <a:avLst/>
          </a:prstGeom>
          <a:ln>
            <a:noFill/>
          </a:ln>
        </p:spPr>
      </p:pic>
      <p:pic>
        <p:nvPicPr>
          <p:cNvPr id="66" name="Picture 65" descr="triNew.gif"/>
          <p:cNvPicPr>
            <a:picLocks noChangeAspect="1"/>
          </p:cNvPicPr>
          <p:nvPr/>
        </p:nvPicPr>
        <p:blipFill>
          <a:blip r:embed="rId7" cstate="print"/>
          <a:stretch>
            <a:fillRect/>
          </a:stretch>
        </p:blipFill>
        <p:spPr>
          <a:xfrm>
            <a:off x="4492464" y="4624293"/>
            <a:ext cx="680085" cy="586073"/>
          </a:xfrm>
          <a:prstGeom prst="rect">
            <a:avLst/>
          </a:prstGeom>
          <a:ln>
            <a:noFill/>
          </a:ln>
        </p:spPr>
      </p:pic>
      <p:pic>
        <p:nvPicPr>
          <p:cNvPr id="67" name="Picture 66" descr="triNew.gif"/>
          <p:cNvPicPr>
            <a:picLocks noChangeAspect="1"/>
          </p:cNvPicPr>
          <p:nvPr/>
        </p:nvPicPr>
        <p:blipFill>
          <a:blip r:embed="rId7" cstate="print"/>
          <a:stretch>
            <a:fillRect/>
          </a:stretch>
        </p:blipFill>
        <p:spPr>
          <a:xfrm rot="10800000">
            <a:off x="4830792" y="4609910"/>
            <a:ext cx="680085" cy="586073"/>
          </a:xfrm>
          <a:prstGeom prst="rect">
            <a:avLst/>
          </a:prstGeom>
          <a:ln>
            <a:noFill/>
          </a:ln>
        </p:spPr>
      </p:pic>
      <p:pic>
        <p:nvPicPr>
          <p:cNvPr id="68" name="Picture 67" descr="triNew.gif"/>
          <p:cNvPicPr>
            <a:picLocks noChangeAspect="1"/>
          </p:cNvPicPr>
          <p:nvPr/>
        </p:nvPicPr>
        <p:blipFill>
          <a:blip r:embed="rId7" cstate="print"/>
          <a:stretch>
            <a:fillRect/>
          </a:stretch>
        </p:blipFill>
        <p:spPr>
          <a:xfrm>
            <a:off x="5164539" y="4632090"/>
            <a:ext cx="680085" cy="586073"/>
          </a:xfrm>
          <a:prstGeom prst="rect">
            <a:avLst/>
          </a:prstGeom>
          <a:ln>
            <a:noFill/>
          </a:ln>
        </p:spPr>
      </p:pic>
      <p:pic>
        <p:nvPicPr>
          <p:cNvPr id="69" name="Picture 68" descr="triNew.gif"/>
          <p:cNvPicPr>
            <a:picLocks noChangeAspect="1"/>
          </p:cNvPicPr>
          <p:nvPr/>
        </p:nvPicPr>
        <p:blipFill>
          <a:blip r:embed="rId7" cstate="print"/>
          <a:stretch>
            <a:fillRect/>
          </a:stretch>
        </p:blipFill>
        <p:spPr>
          <a:xfrm rot="10800000">
            <a:off x="4830792" y="3466910"/>
            <a:ext cx="680085" cy="586073"/>
          </a:xfrm>
          <a:prstGeom prst="rect">
            <a:avLst/>
          </a:prstGeom>
          <a:ln>
            <a:noFill/>
          </a:ln>
        </p:spPr>
      </p:pic>
      <p:pic>
        <p:nvPicPr>
          <p:cNvPr id="72" name="Picture 71" descr="triNew.gif"/>
          <p:cNvPicPr>
            <a:picLocks noChangeAspect="1"/>
          </p:cNvPicPr>
          <p:nvPr/>
        </p:nvPicPr>
        <p:blipFill>
          <a:blip r:embed="rId7" cstate="print"/>
          <a:stretch>
            <a:fillRect/>
          </a:stretch>
        </p:blipFill>
        <p:spPr>
          <a:xfrm rot="10800000">
            <a:off x="4519896" y="2891589"/>
            <a:ext cx="680085" cy="586073"/>
          </a:xfrm>
          <a:prstGeom prst="rect">
            <a:avLst/>
          </a:prstGeom>
          <a:ln>
            <a:noFill/>
          </a:ln>
        </p:spPr>
      </p:pic>
      <p:pic>
        <p:nvPicPr>
          <p:cNvPr id="70" name="Picture 69" descr="triNew.gif"/>
          <p:cNvPicPr>
            <a:picLocks noChangeAspect="1"/>
          </p:cNvPicPr>
          <p:nvPr/>
        </p:nvPicPr>
        <p:blipFill>
          <a:blip r:embed="rId7" cstate="print"/>
          <a:stretch>
            <a:fillRect/>
          </a:stretch>
        </p:blipFill>
        <p:spPr>
          <a:xfrm>
            <a:off x="4867368" y="2909126"/>
            <a:ext cx="680085" cy="586073"/>
          </a:xfrm>
          <a:prstGeom prst="rect">
            <a:avLst/>
          </a:prstGeom>
          <a:ln>
            <a:noFill/>
          </a:ln>
        </p:spPr>
      </p:pic>
      <p:pic>
        <p:nvPicPr>
          <p:cNvPr id="71" name="Picture 70" descr="triNew.gif"/>
          <p:cNvPicPr>
            <a:picLocks noChangeAspect="1"/>
          </p:cNvPicPr>
          <p:nvPr/>
        </p:nvPicPr>
        <p:blipFill>
          <a:blip r:embed="rId7" cstate="print"/>
          <a:stretch>
            <a:fillRect/>
          </a:stretch>
        </p:blipFill>
        <p:spPr>
          <a:xfrm rot="10800000">
            <a:off x="5196552" y="2881694"/>
            <a:ext cx="680085" cy="586073"/>
          </a:xfrm>
          <a:prstGeom prst="rect">
            <a:avLst/>
          </a:prstGeom>
          <a:ln>
            <a:noFill/>
          </a:ln>
        </p:spPr>
      </p:pic>
      <p:pic>
        <p:nvPicPr>
          <p:cNvPr id="73" name="Picture 72" descr="triNew.gif"/>
          <p:cNvPicPr>
            <a:picLocks noChangeAspect="1"/>
          </p:cNvPicPr>
          <p:nvPr/>
        </p:nvPicPr>
        <p:blipFill>
          <a:blip r:embed="rId7" cstate="print"/>
          <a:stretch>
            <a:fillRect/>
          </a:stretch>
        </p:blipFill>
        <p:spPr>
          <a:xfrm rot="10800000">
            <a:off x="4163280" y="4609910"/>
            <a:ext cx="680085" cy="586073"/>
          </a:xfrm>
          <a:prstGeom prst="rect">
            <a:avLst/>
          </a:prstGeom>
          <a:ln>
            <a:noFill/>
          </a:ln>
        </p:spPr>
      </p:pic>
      <p:pic>
        <p:nvPicPr>
          <p:cNvPr id="78" name="Picture 77" descr="triNew.gif"/>
          <p:cNvPicPr>
            <a:picLocks noChangeAspect="1"/>
          </p:cNvPicPr>
          <p:nvPr/>
        </p:nvPicPr>
        <p:blipFill>
          <a:blip r:embed="rId7" cstate="print"/>
          <a:stretch>
            <a:fillRect/>
          </a:stretch>
        </p:blipFill>
        <p:spPr>
          <a:xfrm rot="10800000">
            <a:off x="5178645" y="4052126"/>
            <a:ext cx="680085" cy="586073"/>
          </a:xfrm>
          <a:prstGeom prst="rect">
            <a:avLst/>
          </a:prstGeom>
          <a:ln>
            <a:noFill/>
          </a:ln>
        </p:spPr>
      </p:pic>
      <p:pic>
        <p:nvPicPr>
          <p:cNvPr id="76" name="Picture 75" descr="triNew.gif"/>
          <p:cNvPicPr>
            <a:picLocks noChangeAspect="1"/>
          </p:cNvPicPr>
          <p:nvPr/>
        </p:nvPicPr>
        <p:blipFill>
          <a:blip r:embed="rId7" cstate="print"/>
          <a:stretch>
            <a:fillRect/>
          </a:stretch>
        </p:blipFill>
        <p:spPr>
          <a:xfrm>
            <a:off x="4172424" y="4052126"/>
            <a:ext cx="680085" cy="586073"/>
          </a:xfrm>
          <a:prstGeom prst="rect">
            <a:avLst/>
          </a:prstGeom>
          <a:ln>
            <a:noFill/>
          </a:ln>
        </p:spPr>
      </p:pic>
      <p:pic>
        <p:nvPicPr>
          <p:cNvPr id="74" name="Picture 73" descr="triNew.gif"/>
          <p:cNvPicPr>
            <a:picLocks noChangeAspect="1"/>
          </p:cNvPicPr>
          <p:nvPr/>
        </p:nvPicPr>
        <p:blipFill>
          <a:blip r:embed="rId7" cstate="print"/>
          <a:stretch>
            <a:fillRect/>
          </a:stretch>
        </p:blipFill>
        <p:spPr>
          <a:xfrm rot="10800000">
            <a:off x="3843240" y="4024694"/>
            <a:ext cx="680085" cy="586073"/>
          </a:xfrm>
          <a:prstGeom prst="rect">
            <a:avLst/>
          </a:prstGeom>
          <a:ln>
            <a:noFill/>
          </a:ln>
        </p:spPr>
      </p:pic>
      <p:pic>
        <p:nvPicPr>
          <p:cNvPr id="79" name="Picture 78" descr="triNew.gif"/>
          <p:cNvPicPr>
            <a:picLocks noChangeAspect="1"/>
          </p:cNvPicPr>
          <p:nvPr/>
        </p:nvPicPr>
        <p:blipFill>
          <a:blip r:embed="rId7" cstate="print"/>
          <a:stretch>
            <a:fillRect/>
          </a:stretch>
        </p:blipFill>
        <p:spPr>
          <a:xfrm rot="10800000">
            <a:off x="5490340" y="4590765"/>
            <a:ext cx="680085" cy="586073"/>
          </a:xfrm>
          <a:prstGeom prst="rect">
            <a:avLst/>
          </a:prstGeom>
          <a:ln>
            <a:noFill/>
          </a:ln>
        </p:spPr>
      </p:pic>
      <p:pic>
        <p:nvPicPr>
          <p:cNvPr id="75" name="Picture 74" descr="triNew.gif"/>
          <p:cNvPicPr>
            <a:picLocks noChangeAspect="1"/>
          </p:cNvPicPr>
          <p:nvPr/>
        </p:nvPicPr>
        <p:blipFill>
          <a:blip r:embed="rId7" cstate="print"/>
          <a:stretch>
            <a:fillRect/>
          </a:stretch>
        </p:blipFill>
        <p:spPr>
          <a:xfrm rot="10800000">
            <a:off x="4501608" y="4024694"/>
            <a:ext cx="680085" cy="586073"/>
          </a:xfrm>
          <a:prstGeom prst="rect">
            <a:avLst/>
          </a:prstGeom>
          <a:ln>
            <a:noFill/>
          </a:ln>
        </p:spPr>
      </p:pic>
      <p:pic>
        <p:nvPicPr>
          <p:cNvPr id="77" name="Picture 76" descr="triNew.gif"/>
          <p:cNvPicPr>
            <a:picLocks noChangeAspect="1"/>
          </p:cNvPicPr>
          <p:nvPr/>
        </p:nvPicPr>
        <p:blipFill>
          <a:blip r:embed="rId7" cstate="print"/>
          <a:stretch>
            <a:fillRect/>
          </a:stretch>
        </p:blipFill>
        <p:spPr>
          <a:xfrm>
            <a:off x="5513925" y="4067366"/>
            <a:ext cx="680085" cy="586073"/>
          </a:xfrm>
          <a:prstGeom prst="rect">
            <a:avLst/>
          </a:prstGeom>
          <a:ln>
            <a:noFill/>
          </a:ln>
        </p:spPr>
      </p:pic>
      <p:pic>
        <p:nvPicPr>
          <p:cNvPr id="80" name="Picture 79" descr="triNew.gif"/>
          <p:cNvPicPr>
            <a:picLocks noChangeAspect="1"/>
          </p:cNvPicPr>
          <p:nvPr/>
        </p:nvPicPr>
        <p:blipFill>
          <a:blip r:embed="rId7" cstate="print"/>
          <a:stretch>
            <a:fillRect/>
          </a:stretch>
        </p:blipFill>
        <p:spPr>
          <a:xfrm rot="10800000">
            <a:off x="5827488" y="4024694"/>
            <a:ext cx="680085" cy="586073"/>
          </a:xfrm>
          <a:prstGeom prst="rect">
            <a:avLst/>
          </a:prstGeom>
          <a:ln>
            <a:noFill/>
          </a:ln>
        </p:spPr>
      </p:pic>
      <p:pic>
        <p:nvPicPr>
          <p:cNvPr id="81" name="Picture 80" descr="triNew.gif"/>
          <p:cNvPicPr>
            <a:picLocks noChangeAspect="1"/>
          </p:cNvPicPr>
          <p:nvPr/>
        </p:nvPicPr>
        <p:blipFill>
          <a:blip r:embed="rId7" cstate="print"/>
          <a:stretch>
            <a:fillRect/>
          </a:stretch>
        </p:blipFill>
        <p:spPr>
          <a:xfrm rot="10800000">
            <a:off x="3526357" y="5762054"/>
            <a:ext cx="680085" cy="586073"/>
          </a:xfrm>
          <a:prstGeom prst="rect">
            <a:avLst/>
          </a:prstGeom>
          <a:ln>
            <a:noFill/>
          </a:ln>
        </p:spPr>
      </p:pic>
      <p:pic>
        <p:nvPicPr>
          <p:cNvPr id="82" name="Picture 81" descr="triNew.gif"/>
          <p:cNvPicPr>
            <a:picLocks noChangeAspect="1"/>
          </p:cNvPicPr>
          <p:nvPr/>
        </p:nvPicPr>
        <p:blipFill>
          <a:blip r:embed="rId7" cstate="print"/>
          <a:stretch>
            <a:fillRect/>
          </a:stretch>
        </p:blipFill>
        <p:spPr>
          <a:xfrm rot="10800000">
            <a:off x="3203161" y="5182076"/>
            <a:ext cx="680085" cy="586073"/>
          </a:xfrm>
          <a:prstGeom prst="rect">
            <a:avLst/>
          </a:prstGeom>
          <a:ln>
            <a:noFill/>
          </a:ln>
        </p:spPr>
      </p:pic>
      <p:pic>
        <p:nvPicPr>
          <p:cNvPr id="83" name="Picture 82" descr="triNew.gif"/>
          <p:cNvPicPr>
            <a:picLocks noChangeAspect="1"/>
          </p:cNvPicPr>
          <p:nvPr/>
        </p:nvPicPr>
        <p:blipFill>
          <a:blip r:embed="rId7" cstate="print"/>
          <a:stretch>
            <a:fillRect/>
          </a:stretch>
        </p:blipFill>
        <p:spPr>
          <a:xfrm>
            <a:off x="3541489" y="5204270"/>
            <a:ext cx="680085" cy="586073"/>
          </a:xfrm>
          <a:prstGeom prst="rect">
            <a:avLst/>
          </a:prstGeom>
          <a:ln>
            <a:noFill/>
          </a:ln>
        </p:spPr>
      </p:pic>
      <p:pic>
        <p:nvPicPr>
          <p:cNvPr id="86" name="Picture 85" descr="triNew.gif"/>
          <p:cNvPicPr>
            <a:picLocks noChangeAspect="1"/>
          </p:cNvPicPr>
          <p:nvPr/>
        </p:nvPicPr>
        <p:blipFill>
          <a:blip r:embed="rId7" cstate="print"/>
          <a:stretch>
            <a:fillRect/>
          </a:stretch>
        </p:blipFill>
        <p:spPr>
          <a:xfrm rot="10800000">
            <a:off x="4898229" y="5762054"/>
            <a:ext cx="680085" cy="586073"/>
          </a:xfrm>
          <a:prstGeom prst="rect">
            <a:avLst/>
          </a:prstGeom>
          <a:ln>
            <a:noFill/>
          </a:ln>
        </p:spPr>
      </p:pic>
      <p:pic>
        <p:nvPicPr>
          <p:cNvPr id="84" name="Picture 83" descr="triNew.gif"/>
          <p:cNvPicPr>
            <a:picLocks noChangeAspect="1"/>
          </p:cNvPicPr>
          <p:nvPr/>
        </p:nvPicPr>
        <p:blipFill>
          <a:blip r:embed="rId7" cstate="print"/>
          <a:stretch>
            <a:fillRect/>
          </a:stretch>
        </p:blipFill>
        <p:spPr>
          <a:xfrm rot="10800000">
            <a:off x="3886583" y="5232674"/>
            <a:ext cx="680085" cy="586073"/>
          </a:xfrm>
          <a:prstGeom prst="rect">
            <a:avLst/>
          </a:prstGeom>
          <a:ln>
            <a:noFill/>
          </a:ln>
        </p:spPr>
      </p:pic>
      <p:pic>
        <p:nvPicPr>
          <p:cNvPr id="88" name="Picture 87" descr="triNew.gif"/>
          <p:cNvPicPr>
            <a:picLocks noChangeAspect="1"/>
          </p:cNvPicPr>
          <p:nvPr/>
        </p:nvPicPr>
        <p:blipFill>
          <a:blip r:embed="rId7" cstate="print"/>
          <a:stretch>
            <a:fillRect/>
          </a:stretch>
        </p:blipFill>
        <p:spPr>
          <a:xfrm rot="10800000">
            <a:off x="5178264" y="5182076"/>
            <a:ext cx="680085" cy="586073"/>
          </a:xfrm>
          <a:prstGeom prst="rect">
            <a:avLst/>
          </a:prstGeom>
          <a:ln>
            <a:noFill/>
          </a:ln>
        </p:spPr>
      </p:pic>
      <p:pic>
        <p:nvPicPr>
          <p:cNvPr id="85" name="Picture 84" descr="triNew.gif"/>
          <p:cNvPicPr>
            <a:picLocks noChangeAspect="1"/>
          </p:cNvPicPr>
          <p:nvPr/>
        </p:nvPicPr>
        <p:blipFill>
          <a:blip r:embed="rId7" cstate="print"/>
          <a:stretch>
            <a:fillRect/>
          </a:stretch>
        </p:blipFill>
        <p:spPr>
          <a:xfrm rot="10800000">
            <a:off x="4541795" y="5221272"/>
            <a:ext cx="680085" cy="586073"/>
          </a:xfrm>
          <a:prstGeom prst="rect">
            <a:avLst/>
          </a:prstGeom>
          <a:ln>
            <a:noFill/>
          </a:ln>
        </p:spPr>
      </p:pic>
      <p:pic>
        <p:nvPicPr>
          <p:cNvPr id="87" name="Picture 86" descr="triNew.gif"/>
          <p:cNvPicPr>
            <a:picLocks noChangeAspect="1"/>
          </p:cNvPicPr>
          <p:nvPr/>
        </p:nvPicPr>
        <p:blipFill>
          <a:blip r:embed="rId7" cstate="print"/>
          <a:stretch>
            <a:fillRect/>
          </a:stretch>
        </p:blipFill>
        <p:spPr>
          <a:xfrm>
            <a:off x="4850032" y="5203413"/>
            <a:ext cx="680085" cy="586073"/>
          </a:xfrm>
          <a:prstGeom prst="rect">
            <a:avLst/>
          </a:prstGeom>
          <a:ln>
            <a:noFill/>
          </a:ln>
        </p:spPr>
      </p:pic>
      <p:pic>
        <p:nvPicPr>
          <p:cNvPr id="89" name="Picture 88" descr="triNew.gif"/>
          <p:cNvPicPr>
            <a:picLocks noChangeAspect="1"/>
          </p:cNvPicPr>
          <p:nvPr/>
        </p:nvPicPr>
        <p:blipFill>
          <a:blip r:embed="rId7" cstate="print"/>
          <a:stretch>
            <a:fillRect/>
          </a:stretch>
        </p:blipFill>
        <p:spPr>
          <a:xfrm rot="10800000">
            <a:off x="6181437" y="5752910"/>
            <a:ext cx="680085" cy="586073"/>
          </a:xfrm>
          <a:prstGeom prst="rect">
            <a:avLst/>
          </a:prstGeom>
          <a:ln>
            <a:noFill/>
          </a:ln>
        </p:spPr>
      </p:pic>
      <p:pic>
        <p:nvPicPr>
          <p:cNvPr id="90" name="Picture 89" descr="triNew.gif"/>
          <p:cNvPicPr>
            <a:picLocks noChangeAspect="1"/>
          </p:cNvPicPr>
          <p:nvPr/>
        </p:nvPicPr>
        <p:blipFill>
          <a:blip r:embed="rId7" cstate="print"/>
          <a:stretch>
            <a:fillRect/>
          </a:stretch>
        </p:blipFill>
        <p:spPr>
          <a:xfrm rot="10800000">
            <a:off x="5845776" y="5176838"/>
            <a:ext cx="680085" cy="586073"/>
          </a:xfrm>
          <a:prstGeom prst="rect">
            <a:avLst/>
          </a:prstGeom>
          <a:ln>
            <a:noFill/>
          </a:ln>
        </p:spPr>
      </p:pic>
      <p:pic>
        <p:nvPicPr>
          <p:cNvPr id="91" name="Picture 90" descr="triNew.gif"/>
          <p:cNvPicPr>
            <a:picLocks noChangeAspect="1"/>
          </p:cNvPicPr>
          <p:nvPr/>
        </p:nvPicPr>
        <p:blipFill>
          <a:blip r:embed="rId7" cstate="print"/>
          <a:stretch>
            <a:fillRect/>
          </a:stretch>
        </p:blipFill>
        <p:spPr>
          <a:xfrm>
            <a:off x="6165435" y="5195126"/>
            <a:ext cx="680085" cy="586073"/>
          </a:xfrm>
          <a:prstGeom prst="rect">
            <a:avLst/>
          </a:prstGeom>
          <a:ln>
            <a:noFill/>
          </a:ln>
        </p:spPr>
      </p:pic>
      <p:pic>
        <p:nvPicPr>
          <p:cNvPr id="92" name="Picture 91" descr="triNew.gif"/>
          <p:cNvPicPr>
            <a:picLocks noChangeAspect="1"/>
          </p:cNvPicPr>
          <p:nvPr/>
        </p:nvPicPr>
        <p:blipFill>
          <a:blip r:embed="rId7" cstate="print"/>
          <a:stretch>
            <a:fillRect/>
          </a:stretch>
        </p:blipFill>
        <p:spPr>
          <a:xfrm rot="10800000">
            <a:off x="6495000" y="5182076"/>
            <a:ext cx="680085" cy="586073"/>
          </a:xfrm>
          <a:prstGeom prst="rect">
            <a:avLst/>
          </a:prstGeom>
          <a:ln>
            <a:noFill/>
          </a:ln>
        </p:spPr>
      </p:pic>
      <p:sp>
        <p:nvSpPr>
          <p:cNvPr id="100" name="Title 1"/>
          <p:cNvSpPr txBox="1">
            <a:spLocks/>
          </p:cNvSpPr>
          <p:nvPr/>
        </p:nvSpPr>
        <p:spPr>
          <a:xfrm>
            <a:off x="304800" y="609600"/>
            <a:ext cx="8839200" cy="533400"/>
          </a:xfrm>
          <a:prstGeom prst="rect">
            <a:avLst/>
          </a:prstGeom>
        </p:spPr>
        <p:txBody>
          <a:bodyPr/>
          <a:lstStyle>
            <a:lvl1pPr algn="l" rtl="0" eaLnBrk="1" fontAlgn="base" hangingPunct="1">
              <a:spcBef>
                <a:spcPct val="0"/>
              </a:spcBef>
              <a:spcAft>
                <a:spcPct val="0"/>
              </a:spcAft>
              <a:defRPr sz="3000">
                <a:solidFill>
                  <a:srgbClr val="881C1C"/>
                </a:solidFill>
                <a:latin typeface="+mj-lt"/>
                <a:ea typeface="+mj-ea"/>
                <a:cs typeface="+mj-cs"/>
              </a:defRPr>
            </a:lvl1pPr>
            <a:lvl2pPr algn="l" rtl="0" eaLnBrk="1" fontAlgn="base" hangingPunct="1">
              <a:spcBef>
                <a:spcPct val="0"/>
              </a:spcBef>
              <a:spcAft>
                <a:spcPct val="0"/>
              </a:spcAft>
              <a:defRPr sz="3000">
                <a:solidFill>
                  <a:srgbClr val="881C1C"/>
                </a:solidFill>
                <a:latin typeface="Georgia" charset="0"/>
                <a:ea typeface="ＭＳ Ｐゴシック" charset="0"/>
              </a:defRPr>
            </a:lvl2pPr>
            <a:lvl3pPr algn="l" rtl="0" eaLnBrk="1" fontAlgn="base" hangingPunct="1">
              <a:spcBef>
                <a:spcPct val="0"/>
              </a:spcBef>
              <a:spcAft>
                <a:spcPct val="0"/>
              </a:spcAft>
              <a:defRPr sz="3000">
                <a:solidFill>
                  <a:srgbClr val="881C1C"/>
                </a:solidFill>
                <a:latin typeface="Georgia" charset="0"/>
                <a:ea typeface="ＭＳ Ｐゴシック" charset="0"/>
              </a:defRPr>
            </a:lvl3pPr>
            <a:lvl4pPr algn="l" rtl="0" eaLnBrk="1" fontAlgn="base" hangingPunct="1">
              <a:spcBef>
                <a:spcPct val="0"/>
              </a:spcBef>
              <a:spcAft>
                <a:spcPct val="0"/>
              </a:spcAft>
              <a:defRPr sz="3000">
                <a:solidFill>
                  <a:srgbClr val="881C1C"/>
                </a:solidFill>
                <a:latin typeface="Georgia" charset="0"/>
                <a:ea typeface="ＭＳ Ｐゴシック" charset="0"/>
              </a:defRPr>
            </a:lvl4pPr>
            <a:lvl5pPr algn="l" rtl="0" eaLnBrk="1" fontAlgn="base" hangingPunct="1">
              <a:spcBef>
                <a:spcPct val="0"/>
              </a:spcBef>
              <a:spcAft>
                <a:spcPct val="0"/>
              </a:spcAft>
              <a:defRPr sz="3000">
                <a:solidFill>
                  <a:srgbClr val="881C1C"/>
                </a:solidFill>
                <a:latin typeface="Georgia" charset="0"/>
                <a:ea typeface="ＭＳ Ｐゴシック" charset="0"/>
              </a:defRPr>
            </a:lvl5pPr>
            <a:lvl6pPr marL="457200" algn="l" rtl="0" eaLnBrk="1" fontAlgn="base" hangingPunct="1">
              <a:spcBef>
                <a:spcPct val="0"/>
              </a:spcBef>
              <a:spcAft>
                <a:spcPct val="0"/>
              </a:spcAft>
              <a:defRPr sz="3000">
                <a:solidFill>
                  <a:srgbClr val="881C1C"/>
                </a:solidFill>
                <a:latin typeface="Georgia" charset="0"/>
                <a:ea typeface="ＭＳ Ｐゴシック" charset="0"/>
              </a:defRPr>
            </a:lvl6pPr>
            <a:lvl7pPr marL="914400" algn="l" rtl="0" eaLnBrk="1" fontAlgn="base" hangingPunct="1">
              <a:spcBef>
                <a:spcPct val="0"/>
              </a:spcBef>
              <a:spcAft>
                <a:spcPct val="0"/>
              </a:spcAft>
              <a:defRPr sz="3000">
                <a:solidFill>
                  <a:srgbClr val="881C1C"/>
                </a:solidFill>
                <a:latin typeface="Georgia" charset="0"/>
                <a:ea typeface="ＭＳ Ｐゴシック" charset="0"/>
              </a:defRPr>
            </a:lvl7pPr>
            <a:lvl8pPr marL="1371600" algn="l" rtl="0" eaLnBrk="1" fontAlgn="base" hangingPunct="1">
              <a:spcBef>
                <a:spcPct val="0"/>
              </a:spcBef>
              <a:spcAft>
                <a:spcPct val="0"/>
              </a:spcAft>
              <a:defRPr sz="3000">
                <a:solidFill>
                  <a:srgbClr val="881C1C"/>
                </a:solidFill>
                <a:latin typeface="Georgia" charset="0"/>
                <a:ea typeface="ＭＳ Ｐゴシック" charset="0"/>
              </a:defRPr>
            </a:lvl8pPr>
            <a:lvl9pPr marL="1828800" algn="l" rtl="0" eaLnBrk="1" fontAlgn="base" hangingPunct="1">
              <a:spcBef>
                <a:spcPct val="0"/>
              </a:spcBef>
              <a:spcAft>
                <a:spcPct val="0"/>
              </a:spcAft>
              <a:defRPr sz="3000">
                <a:solidFill>
                  <a:srgbClr val="881C1C"/>
                </a:solidFill>
                <a:latin typeface="Georgia" charset="0"/>
                <a:ea typeface="ＭＳ Ｐゴシック" charset="0"/>
              </a:defRPr>
            </a:lvl9pPr>
          </a:lstStyle>
          <a:p>
            <a:r>
              <a:rPr lang="en-US" kern="0" dirty="0" smtClean="0"/>
              <a:t>Collaborated Approach</a:t>
            </a:r>
            <a:endParaRPr lang="en-US" kern="0" dirty="0"/>
          </a:p>
        </p:txBody>
      </p:sp>
    </p:spTree>
    <p:extLst>
      <p:ext uri="{BB962C8B-B14F-4D97-AF65-F5344CB8AC3E}">
        <p14:creationId xmlns:p14="http://schemas.microsoft.com/office/powerpoint/2010/main" val="64345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par>
                                <p:cTn id="14" presetID="10"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500"/>
                                        <p:tgtEl>
                                          <p:spTgt spid="39"/>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par>
                                <p:cTn id="21" presetID="10" presetClass="entr" presetSubtype="0" fill="hold" nodeType="with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500"/>
                                        <p:tgtEl>
                                          <p:spTgt spid="48"/>
                                        </p:tgtEl>
                                      </p:cBhvr>
                                    </p:animEffect>
                                  </p:childTnLst>
                                </p:cTn>
                              </p:par>
                              <p:par>
                                <p:cTn id="24" presetID="10" presetClass="entr" presetSubtype="0" fill="hold" nodeType="with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500"/>
                                        <p:tgtEl>
                                          <p:spTgt spid="47"/>
                                        </p:tgtEl>
                                      </p:cBhvr>
                                    </p:animEffect>
                                  </p:childTnLst>
                                </p:cTn>
                              </p:par>
                              <p:par>
                                <p:cTn id="27" presetID="10" presetClass="entr" presetSubtype="0" fill="hold" nodeType="with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500"/>
                                        <p:tgtEl>
                                          <p:spTgt spid="45"/>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500"/>
                                        <p:tgtEl>
                                          <p:spTgt spid="46"/>
                                        </p:tgtEl>
                                      </p:cBhvr>
                                    </p:animEffect>
                                  </p:childTnLst>
                                </p:cTn>
                              </p:par>
                              <p:par>
                                <p:cTn id="34" presetID="10" presetClass="entr" presetSubtype="0" fill="hold" nodeType="with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fade">
                                      <p:cBhvr>
                                        <p:cTn id="36" dur="500"/>
                                        <p:tgtEl>
                                          <p:spTgt spid="56"/>
                                        </p:tgtEl>
                                      </p:cBhvr>
                                    </p:animEffect>
                                  </p:childTnLst>
                                </p:cTn>
                              </p:par>
                              <p:par>
                                <p:cTn id="37" presetID="10" presetClass="entr" presetSubtype="0" fill="hold" nodeType="with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fade">
                                      <p:cBhvr>
                                        <p:cTn id="39" dur="500"/>
                                        <p:tgtEl>
                                          <p:spTgt spid="68"/>
                                        </p:tgtEl>
                                      </p:cBhvr>
                                    </p:animEffect>
                                  </p:childTnLst>
                                </p:cTn>
                              </p:par>
                              <p:par>
                                <p:cTn id="40" presetID="10" presetClass="entr" presetSubtype="0" fill="hold" nodeType="with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500"/>
                                        <p:tgtEl>
                                          <p:spTgt spid="38"/>
                                        </p:tgtEl>
                                      </p:cBhvr>
                                    </p:animEffect>
                                  </p:childTnLst>
                                </p:cTn>
                              </p:par>
                            </p:childTnLst>
                          </p:cTn>
                        </p:par>
                        <p:par>
                          <p:cTn id="43" fill="hold">
                            <p:stCondLst>
                              <p:cond delay="1500"/>
                            </p:stCondLst>
                            <p:childTnLst>
                              <p:par>
                                <p:cTn id="44" presetID="10" presetClass="entr" presetSubtype="0" fill="hold" nodeType="afterEffect">
                                  <p:stCondLst>
                                    <p:cond delay="0"/>
                                  </p:stCondLst>
                                  <p:childTnLst>
                                    <p:set>
                                      <p:cBhvr>
                                        <p:cTn id="45" dur="1" fill="hold">
                                          <p:stCondLst>
                                            <p:cond delay="0"/>
                                          </p:stCondLst>
                                        </p:cTn>
                                        <p:tgtEl>
                                          <p:spTgt spid="53"/>
                                        </p:tgtEl>
                                        <p:attrNameLst>
                                          <p:attrName>style.visibility</p:attrName>
                                        </p:attrNameLst>
                                      </p:cBhvr>
                                      <p:to>
                                        <p:strVal val="visible"/>
                                      </p:to>
                                    </p:set>
                                    <p:animEffect transition="in" filter="fade">
                                      <p:cBhvr>
                                        <p:cTn id="46" dur="500"/>
                                        <p:tgtEl>
                                          <p:spTgt spid="53"/>
                                        </p:tgtEl>
                                      </p:cBhvr>
                                    </p:animEffect>
                                  </p:childTnLst>
                                </p:cTn>
                              </p:par>
                              <p:par>
                                <p:cTn id="47" presetID="10" presetClass="entr" presetSubtype="0" fill="hold" nodeType="with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500"/>
                                        <p:tgtEl>
                                          <p:spTgt spid="59"/>
                                        </p:tgtEl>
                                      </p:cBhvr>
                                    </p:animEffect>
                                  </p:childTnLst>
                                </p:cTn>
                              </p:par>
                              <p:par>
                                <p:cTn id="50" presetID="10" presetClass="entr" presetSubtype="0" fill="hold" nodeType="with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fade">
                                      <p:cBhvr>
                                        <p:cTn id="52" dur="500"/>
                                        <p:tgtEl>
                                          <p:spTgt spid="55"/>
                                        </p:tgtEl>
                                      </p:cBhvr>
                                    </p:animEffect>
                                  </p:childTnLst>
                                </p:cTn>
                              </p:par>
                              <p:par>
                                <p:cTn id="53" presetID="10" presetClass="entr" presetSubtype="0" fill="hold" nodeType="with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500"/>
                                        <p:tgtEl>
                                          <p:spTgt spid="43"/>
                                        </p:tgtEl>
                                      </p:cBhvr>
                                    </p:animEffect>
                                  </p:childTnLst>
                                </p:cTn>
                              </p:par>
                            </p:childTnLst>
                          </p:cTn>
                        </p:par>
                        <p:par>
                          <p:cTn id="56" fill="hold">
                            <p:stCondLst>
                              <p:cond delay="2000"/>
                            </p:stCondLst>
                            <p:childTnLst>
                              <p:par>
                                <p:cTn id="57" presetID="10" presetClass="entr" presetSubtype="0" fill="hold"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500"/>
                                        <p:tgtEl>
                                          <p:spTgt spid="41"/>
                                        </p:tgtEl>
                                      </p:cBhvr>
                                    </p:animEffect>
                                  </p:childTnLst>
                                </p:cTn>
                              </p:par>
                              <p:par>
                                <p:cTn id="60" presetID="10" presetClass="entr" presetSubtype="0" fill="hold" nodeType="with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fade">
                                      <p:cBhvr>
                                        <p:cTn id="62" dur="500"/>
                                        <p:tgtEl>
                                          <p:spTgt spid="49"/>
                                        </p:tgtEl>
                                      </p:cBhvr>
                                    </p:animEffect>
                                  </p:childTnLst>
                                </p:cTn>
                              </p:par>
                              <p:par>
                                <p:cTn id="63" presetID="10" presetClass="entr" presetSubtype="0" fill="hold" nodeType="withEffect">
                                  <p:stCondLst>
                                    <p:cond delay="0"/>
                                  </p:stCondLst>
                                  <p:childTnLst>
                                    <p:set>
                                      <p:cBhvr>
                                        <p:cTn id="64" dur="1" fill="hold">
                                          <p:stCondLst>
                                            <p:cond delay="0"/>
                                          </p:stCondLst>
                                        </p:cTn>
                                        <p:tgtEl>
                                          <p:spTgt spid="50"/>
                                        </p:tgtEl>
                                        <p:attrNameLst>
                                          <p:attrName>style.visibility</p:attrName>
                                        </p:attrNameLst>
                                      </p:cBhvr>
                                      <p:to>
                                        <p:strVal val="visible"/>
                                      </p:to>
                                    </p:set>
                                    <p:animEffect transition="in" filter="fade">
                                      <p:cBhvr>
                                        <p:cTn id="65" dur="500"/>
                                        <p:tgtEl>
                                          <p:spTgt spid="50"/>
                                        </p:tgtEl>
                                      </p:cBhvr>
                                    </p:animEffect>
                                  </p:childTnLst>
                                </p:cTn>
                              </p:par>
                              <p:par>
                                <p:cTn id="66" presetID="10" presetClass="entr" presetSubtype="0" fill="hold" nodeType="withEffect">
                                  <p:stCondLst>
                                    <p:cond delay="0"/>
                                  </p:stCondLst>
                                  <p:childTnLst>
                                    <p:set>
                                      <p:cBhvr>
                                        <p:cTn id="67" dur="1" fill="hold">
                                          <p:stCondLst>
                                            <p:cond delay="0"/>
                                          </p:stCondLst>
                                        </p:cTn>
                                        <p:tgtEl>
                                          <p:spTgt spid="67"/>
                                        </p:tgtEl>
                                        <p:attrNameLst>
                                          <p:attrName>style.visibility</p:attrName>
                                        </p:attrNameLst>
                                      </p:cBhvr>
                                      <p:to>
                                        <p:strVal val="visible"/>
                                      </p:to>
                                    </p:set>
                                    <p:animEffect transition="in" filter="fade">
                                      <p:cBhvr>
                                        <p:cTn id="68" dur="500"/>
                                        <p:tgtEl>
                                          <p:spTgt spid="67"/>
                                        </p:tgtEl>
                                      </p:cBhvr>
                                    </p:animEffect>
                                  </p:childTnLst>
                                </p:cTn>
                              </p:par>
                            </p:childTnLst>
                          </p:cTn>
                        </p:par>
                        <p:par>
                          <p:cTn id="69" fill="hold">
                            <p:stCondLst>
                              <p:cond delay="2500"/>
                            </p:stCondLst>
                            <p:childTnLst>
                              <p:par>
                                <p:cTn id="70" presetID="10"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500"/>
                                        <p:tgtEl>
                                          <p:spTgt spid="22"/>
                                        </p:tgtEl>
                                      </p:cBhvr>
                                    </p:animEffect>
                                  </p:childTnLst>
                                </p:cTn>
                              </p:par>
                              <p:par>
                                <p:cTn id="73" presetID="10" presetClass="entr" presetSubtype="0" fill="hold" nodeType="withEffect">
                                  <p:stCondLst>
                                    <p:cond delay="0"/>
                                  </p:stCondLst>
                                  <p:childTnLst>
                                    <p:set>
                                      <p:cBhvr>
                                        <p:cTn id="74" dur="1" fill="hold">
                                          <p:stCondLst>
                                            <p:cond delay="0"/>
                                          </p:stCondLst>
                                        </p:cTn>
                                        <p:tgtEl>
                                          <p:spTgt spid="52"/>
                                        </p:tgtEl>
                                        <p:attrNameLst>
                                          <p:attrName>style.visibility</p:attrName>
                                        </p:attrNameLst>
                                      </p:cBhvr>
                                      <p:to>
                                        <p:strVal val="visible"/>
                                      </p:to>
                                    </p:set>
                                    <p:animEffect transition="in" filter="fade">
                                      <p:cBhvr>
                                        <p:cTn id="75" dur="500"/>
                                        <p:tgtEl>
                                          <p:spTgt spid="52"/>
                                        </p:tgtEl>
                                      </p:cBhvr>
                                    </p:animEffect>
                                  </p:childTnLst>
                                </p:cTn>
                              </p:par>
                              <p:par>
                                <p:cTn id="76" presetID="10" presetClass="entr" presetSubtype="0" fill="hold" nodeType="withEffect">
                                  <p:stCondLst>
                                    <p:cond delay="0"/>
                                  </p:stCondLst>
                                  <p:childTnLst>
                                    <p:set>
                                      <p:cBhvr>
                                        <p:cTn id="77" dur="1" fill="hold">
                                          <p:stCondLst>
                                            <p:cond delay="0"/>
                                          </p:stCondLst>
                                        </p:cTn>
                                        <p:tgtEl>
                                          <p:spTgt spid="51"/>
                                        </p:tgtEl>
                                        <p:attrNameLst>
                                          <p:attrName>style.visibility</p:attrName>
                                        </p:attrNameLst>
                                      </p:cBhvr>
                                      <p:to>
                                        <p:strVal val="visible"/>
                                      </p:to>
                                    </p:set>
                                    <p:animEffect transition="in" filter="fade">
                                      <p:cBhvr>
                                        <p:cTn id="78" dur="500"/>
                                        <p:tgtEl>
                                          <p:spTgt spid="51"/>
                                        </p:tgtEl>
                                      </p:cBhvr>
                                    </p:animEffect>
                                  </p:childTnLst>
                                </p:cTn>
                              </p:par>
                              <p:par>
                                <p:cTn id="79" presetID="10" presetClass="entr" presetSubtype="0" fill="hold" nodeType="with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fade">
                                      <p:cBhvr>
                                        <p:cTn id="81" dur="500"/>
                                        <p:tgtEl>
                                          <p:spTgt spid="54"/>
                                        </p:tgtEl>
                                      </p:cBhvr>
                                    </p:animEffect>
                                  </p:childTnLst>
                                </p:cTn>
                              </p:par>
                            </p:childTnLst>
                          </p:cTn>
                        </p:par>
                        <p:par>
                          <p:cTn id="82" fill="hold">
                            <p:stCondLst>
                              <p:cond delay="3000"/>
                            </p:stCondLst>
                            <p:childTnLst>
                              <p:par>
                                <p:cTn id="83" presetID="10" presetClass="entr" presetSubtype="0" fill="hold" nodeType="afterEffect">
                                  <p:stCondLst>
                                    <p:cond delay="0"/>
                                  </p:stCondLst>
                                  <p:childTnLst>
                                    <p:set>
                                      <p:cBhvr>
                                        <p:cTn id="84" dur="1" fill="hold">
                                          <p:stCondLst>
                                            <p:cond delay="0"/>
                                          </p:stCondLst>
                                        </p:cTn>
                                        <p:tgtEl>
                                          <p:spTgt spid="65"/>
                                        </p:tgtEl>
                                        <p:attrNameLst>
                                          <p:attrName>style.visibility</p:attrName>
                                        </p:attrNameLst>
                                      </p:cBhvr>
                                      <p:to>
                                        <p:strVal val="visible"/>
                                      </p:to>
                                    </p:set>
                                    <p:animEffect transition="in" filter="fade">
                                      <p:cBhvr>
                                        <p:cTn id="85" dur="500"/>
                                        <p:tgtEl>
                                          <p:spTgt spid="65"/>
                                        </p:tgtEl>
                                      </p:cBhvr>
                                    </p:animEffect>
                                  </p:childTnLst>
                                </p:cTn>
                              </p:par>
                              <p:par>
                                <p:cTn id="86" presetID="10" presetClass="entr" presetSubtype="0" fill="hold"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500"/>
                                        <p:tgtEl>
                                          <p:spTgt spid="42"/>
                                        </p:tgtEl>
                                      </p:cBhvr>
                                    </p:animEffect>
                                  </p:childTnLst>
                                </p:cTn>
                              </p:par>
                              <p:par>
                                <p:cTn id="89" presetID="10" presetClass="entr" presetSubtype="0" fill="hold" nodeType="withEffect">
                                  <p:stCondLst>
                                    <p:cond delay="0"/>
                                  </p:stCondLst>
                                  <p:childTnLst>
                                    <p:set>
                                      <p:cBhvr>
                                        <p:cTn id="90" dur="1" fill="hold">
                                          <p:stCondLst>
                                            <p:cond delay="0"/>
                                          </p:stCondLst>
                                        </p:cTn>
                                        <p:tgtEl>
                                          <p:spTgt spid="57"/>
                                        </p:tgtEl>
                                        <p:attrNameLst>
                                          <p:attrName>style.visibility</p:attrName>
                                        </p:attrNameLst>
                                      </p:cBhvr>
                                      <p:to>
                                        <p:strVal val="visible"/>
                                      </p:to>
                                    </p:set>
                                    <p:animEffect transition="in" filter="fade">
                                      <p:cBhvr>
                                        <p:cTn id="91" dur="500"/>
                                        <p:tgtEl>
                                          <p:spTgt spid="57"/>
                                        </p:tgtEl>
                                      </p:cBhvr>
                                    </p:animEffect>
                                  </p:childTnLst>
                                </p:cTn>
                              </p:par>
                              <p:par>
                                <p:cTn id="92" presetID="10" presetClass="entr" presetSubtype="0" fill="hold" nodeType="withEffect">
                                  <p:stCondLst>
                                    <p:cond delay="0"/>
                                  </p:stCondLst>
                                  <p:childTnLst>
                                    <p:set>
                                      <p:cBhvr>
                                        <p:cTn id="93" dur="1" fill="hold">
                                          <p:stCondLst>
                                            <p:cond delay="0"/>
                                          </p:stCondLst>
                                        </p:cTn>
                                        <p:tgtEl>
                                          <p:spTgt spid="40"/>
                                        </p:tgtEl>
                                        <p:attrNameLst>
                                          <p:attrName>style.visibility</p:attrName>
                                        </p:attrNameLst>
                                      </p:cBhvr>
                                      <p:to>
                                        <p:strVal val="visible"/>
                                      </p:to>
                                    </p:set>
                                    <p:animEffect transition="in" filter="fade">
                                      <p:cBhvr>
                                        <p:cTn id="94" dur="500"/>
                                        <p:tgtEl>
                                          <p:spTgt spid="40"/>
                                        </p:tgtEl>
                                      </p:cBhvr>
                                    </p:animEffect>
                                  </p:childTnLst>
                                </p:cTn>
                              </p:par>
                            </p:childTnLst>
                          </p:cTn>
                        </p:par>
                        <p:par>
                          <p:cTn id="95" fill="hold">
                            <p:stCondLst>
                              <p:cond delay="3500"/>
                            </p:stCondLst>
                            <p:childTnLst>
                              <p:par>
                                <p:cTn id="96" presetID="10" presetClass="entr" presetSubtype="0" fill="hold" nodeType="afterEffect">
                                  <p:stCondLst>
                                    <p:cond delay="0"/>
                                  </p:stCondLst>
                                  <p:childTnLst>
                                    <p:set>
                                      <p:cBhvr>
                                        <p:cTn id="97" dur="1" fill="hold">
                                          <p:stCondLst>
                                            <p:cond delay="0"/>
                                          </p:stCondLst>
                                        </p:cTn>
                                        <p:tgtEl>
                                          <p:spTgt spid="33"/>
                                        </p:tgtEl>
                                        <p:attrNameLst>
                                          <p:attrName>style.visibility</p:attrName>
                                        </p:attrNameLst>
                                      </p:cBhvr>
                                      <p:to>
                                        <p:strVal val="visible"/>
                                      </p:to>
                                    </p:set>
                                    <p:animEffect transition="in" filter="fade">
                                      <p:cBhvr>
                                        <p:cTn id="98" dur="500"/>
                                        <p:tgtEl>
                                          <p:spTgt spid="33"/>
                                        </p:tgtEl>
                                      </p:cBhvr>
                                    </p:animEffect>
                                  </p:childTnLst>
                                </p:cTn>
                              </p:par>
                              <p:par>
                                <p:cTn id="99" presetID="10" presetClass="entr" presetSubtype="0" fill="hold" nodeType="withEffect">
                                  <p:stCondLst>
                                    <p:cond delay="0"/>
                                  </p:stCondLst>
                                  <p:childTnLst>
                                    <p:set>
                                      <p:cBhvr>
                                        <p:cTn id="100" dur="1" fill="hold">
                                          <p:stCondLst>
                                            <p:cond delay="0"/>
                                          </p:stCondLst>
                                        </p:cTn>
                                        <p:tgtEl>
                                          <p:spTgt spid="58"/>
                                        </p:tgtEl>
                                        <p:attrNameLst>
                                          <p:attrName>style.visibility</p:attrName>
                                        </p:attrNameLst>
                                      </p:cBhvr>
                                      <p:to>
                                        <p:strVal val="visible"/>
                                      </p:to>
                                    </p:set>
                                    <p:animEffect transition="in" filter="fade">
                                      <p:cBhvr>
                                        <p:cTn id="101" dur="500"/>
                                        <p:tgtEl>
                                          <p:spTgt spid="58"/>
                                        </p:tgtEl>
                                      </p:cBhvr>
                                    </p:animEffect>
                                  </p:childTnLst>
                                </p:cTn>
                              </p:par>
                              <p:par>
                                <p:cTn id="102" presetID="10" presetClass="entr" presetSubtype="0" fill="hold" nodeType="withEffect">
                                  <p:stCondLst>
                                    <p:cond delay="0"/>
                                  </p:stCondLst>
                                  <p:childTnLst>
                                    <p:set>
                                      <p:cBhvr>
                                        <p:cTn id="103" dur="1" fill="hold">
                                          <p:stCondLst>
                                            <p:cond delay="0"/>
                                          </p:stCondLst>
                                        </p:cTn>
                                        <p:tgtEl>
                                          <p:spTgt spid="23"/>
                                        </p:tgtEl>
                                        <p:attrNameLst>
                                          <p:attrName>style.visibility</p:attrName>
                                        </p:attrNameLst>
                                      </p:cBhvr>
                                      <p:to>
                                        <p:strVal val="visible"/>
                                      </p:to>
                                    </p:set>
                                    <p:animEffect transition="in" filter="fade">
                                      <p:cBhvr>
                                        <p:cTn id="104" dur="500"/>
                                        <p:tgtEl>
                                          <p:spTgt spid="23"/>
                                        </p:tgtEl>
                                      </p:cBhvr>
                                    </p:animEffect>
                                  </p:childTnLst>
                                </p:cTn>
                              </p:par>
                              <p:par>
                                <p:cTn id="105" presetID="10" presetClass="entr" presetSubtype="0" fill="hold" nodeType="withEffect">
                                  <p:stCondLst>
                                    <p:cond delay="0"/>
                                  </p:stCondLst>
                                  <p:childTnLst>
                                    <p:set>
                                      <p:cBhvr>
                                        <p:cTn id="106" dur="1" fill="hold">
                                          <p:stCondLst>
                                            <p:cond delay="0"/>
                                          </p:stCondLst>
                                        </p:cTn>
                                        <p:tgtEl>
                                          <p:spTgt spid="60"/>
                                        </p:tgtEl>
                                        <p:attrNameLst>
                                          <p:attrName>style.visibility</p:attrName>
                                        </p:attrNameLst>
                                      </p:cBhvr>
                                      <p:to>
                                        <p:strVal val="visible"/>
                                      </p:to>
                                    </p:set>
                                    <p:animEffect transition="in" filter="fade">
                                      <p:cBhvr>
                                        <p:cTn id="107" dur="500"/>
                                        <p:tgtEl>
                                          <p:spTgt spid="60"/>
                                        </p:tgtEl>
                                      </p:cBhvr>
                                    </p:animEffect>
                                  </p:childTnLst>
                                </p:cTn>
                              </p:par>
                            </p:childTnLst>
                          </p:cTn>
                        </p:par>
                        <p:par>
                          <p:cTn id="108" fill="hold">
                            <p:stCondLst>
                              <p:cond delay="4000"/>
                            </p:stCondLst>
                            <p:childTnLst>
                              <p:par>
                                <p:cTn id="109" presetID="10" presetClass="entr" presetSubtype="0" fill="hold" nodeType="afterEffect">
                                  <p:stCondLst>
                                    <p:cond delay="0"/>
                                  </p:stCondLst>
                                  <p:childTnLst>
                                    <p:set>
                                      <p:cBhvr>
                                        <p:cTn id="110" dur="1" fill="hold">
                                          <p:stCondLst>
                                            <p:cond delay="0"/>
                                          </p:stCondLst>
                                        </p:cTn>
                                        <p:tgtEl>
                                          <p:spTgt spid="37"/>
                                        </p:tgtEl>
                                        <p:attrNameLst>
                                          <p:attrName>style.visibility</p:attrName>
                                        </p:attrNameLst>
                                      </p:cBhvr>
                                      <p:to>
                                        <p:strVal val="visible"/>
                                      </p:to>
                                    </p:set>
                                    <p:animEffect transition="in" filter="fade">
                                      <p:cBhvr>
                                        <p:cTn id="111" dur="500"/>
                                        <p:tgtEl>
                                          <p:spTgt spid="37"/>
                                        </p:tgtEl>
                                      </p:cBhvr>
                                    </p:animEffect>
                                  </p:childTnLst>
                                </p:cTn>
                              </p:par>
                              <p:par>
                                <p:cTn id="112" presetID="10" presetClass="entr" presetSubtype="0" fill="hold" nodeType="withEffect">
                                  <p:stCondLst>
                                    <p:cond delay="0"/>
                                  </p:stCondLst>
                                  <p:childTnLst>
                                    <p:set>
                                      <p:cBhvr>
                                        <p:cTn id="113" dur="1" fill="hold">
                                          <p:stCondLst>
                                            <p:cond delay="0"/>
                                          </p:stCondLst>
                                        </p:cTn>
                                        <p:tgtEl>
                                          <p:spTgt spid="36"/>
                                        </p:tgtEl>
                                        <p:attrNameLst>
                                          <p:attrName>style.visibility</p:attrName>
                                        </p:attrNameLst>
                                      </p:cBhvr>
                                      <p:to>
                                        <p:strVal val="visible"/>
                                      </p:to>
                                    </p:set>
                                    <p:animEffect transition="in" filter="fade">
                                      <p:cBhvr>
                                        <p:cTn id="114" dur="500"/>
                                        <p:tgtEl>
                                          <p:spTgt spid="36"/>
                                        </p:tgtEl>
                                      </p:cBhvr>
                                    </p:animEffect>
                                  </p:childTnLst>
                                </p:cTn>
                              </p:par>
                              <p:par>
                                <p:cTn id="115" presetID="10" presetClass="entr" presetSubtype="0" fill="hold" nodeType="withEffect">
                                  <p:stCondLst>
                                    <p:cond delay="0"/>
                                  </p:stCondLst>
                                  <p:childTnLst>
                                    <p:set>
                                      <p:cBhvr>
                                        <p:cTn id="116" dur="1" fill="hold">
                                          <p:stCondLst>
                                            <p:cond delay="0"/>
                                          </p:stCondLst>
                                        </p:cTn>
                                        <p:tgtEl>
                                          <p:spTgt spid="85"/>
                                        </p:tgtEl>
                                        <p:attrNameLst>
                                          <p:attrName>style.visibility</p:attrName>
                                        </p:attrNameLst>
                                      </p:cBhvr>
                                      <p:to>
                                        <p:strVal val="visible"/>
                                      </p:to>
                                    </p:set>
                                    <p:animEffect transition="in" filter="fade">
                                      <p:cBhvr>
                                        <p:cTn id="117" dur="500"/>
                                        <p:tgtEl>
                                          <p:spTgt spid="85"/>
                                        </p:tgtEl>
                                      </p:cBhvr>
                                    </p:animEffect>
                                  </p:childTnLst>
                                </p:cTn>
                              </p:par>
                              <p:par>
                                <p:cTn id="118" presetID="10" presetClass="entr" presetSubtype="0" fill="hold" nodeType="withEffect">
                                  <p:stCondLst>
                                    <p:cond delay="0"/>
                                  </p:stCondLst>
                                  <p:childTnLst>
                                    <p:set>
                                      <p:cBhvr>
                                        <p:cTn id="119" dur="1" fill="hold">
                                          <p:stCondLst>
                                            <p:cond delay="0"/>
                                          </p:stCondLst>
                                        </p:cTn>
                                        <p:tgtEl>
                                          <p:spTgt spid="61"/>
                                        </p:tgtEl>
                                        <p:attrNameLst>
                                          <p:attrName>style.visibility</p:attrName>
                                        </p:attrNameLst>
                                      </p:cBhvr>
                                      <p:to>
                                        <p:strVal val="visible"/>
                                      </p:to>
                                    </p:set>
                                    <p:animEffect transition="in" filter="fade">
                                      <p:cBhvr>
                                        <p:cTn id="120" dur="500"/>
                                        <p:tgtEl>
                                          <p:spTgt spid="61"/>
                                        </p:tgtEl>
                                      </p:cBhvr>
                                    </p:animEffect>
                                  </p:childTnLst>
                                </p:cTn>
                              </p:par>
                            </p:childTnLst>
                          </p:cTn>
                        </p:par>
                        <p:par>
                          <p:cTn id="121" fill="hold">
                            <p:stCondLst>
                              <p:cond delay="4500"/>
                            </p:stCondLst>
                            <p:childTnLst>
                              <p:par>
                                <p:cTn id="122" presetID="10" presetClass="entr" presetSubtype="0" fill="hold" nodeType="afterEffect">
                                  <p:stCondLst>
                                    <p:cond delay="0"/>
                                  </p:stCondLst>
                                  <p:childTnLst>
                                    <p:set>
                                      <p:cBhvr>
                                        <p:cTn id="123" dur="1" fill="hold">
                                          <p:stCondLst>
                                            <p:cond delay="0"/>
                                          </p:stCondLst>
                                        </p:cTn>
                                        <p:tgtEl>
                                          <p:spTgt spid="62"/>
                                        </p:tgtEl>
                                        <p:attrNameLst>
                                          <p:attrName>style.visibility</p:attrName>
                                        </p:attrNameLst>
                                      </p:cBhvr>
                                      <p:to>
                                        <p:strVal val="visible"/>
                                      </p:to>
                                    </p:set>
                                    <p:animEffect transition="in" filter="fade">
                                      <p:cBhvr>
                                        <p:cTn id="124" dur="500"/>
                                        <p:tgtEl>
                                          <p:spTgt spid="62"/>
                                        </p:tgtEl>
                                      </p:cBhvr>
                                    </p:animEffect>
                                  </p:childTnLst>
                                </p:cTn>
                              </p:par>
                              <p:par>
                                <p:cTn id="125" presetID="10" presetClass="entr" presetSubtype="0" fill="hold" nodeType="withEffect">
                                  <p:stCondLst>
                                    <p:cond delay="0"/>
                                  </p:stCondLst>
                                  <p:childTnLst>
                                    <p:set>
                                      <p:cBhvr>
                                        <p:cTn id="126" dur="1" fill="hold">
                                          <p:stCondLst>
                                            <p:cond delay="0"/>
                                          </p:stCondLst>
                                        </p:cTn>
                                        <p:tgtEl>
                                          <p:spTgt spid="21"/>
                                        </p:tgtEl>
                                        <p:attrNameLst>
                                          <p:attrName>style.visibility</p:attrName>
                                        </p:attrNameLst>
                                      </p:cBhvr>
                                      <p:to>
                                        <p:strVal val="visible"/>
                                      </p:to>
                                    </p:set>
                                    <p:animEffect transition="in" filter="fade">
                                      <p:cBhvr>
                                        <p:cTn id="127" dur="500"/>
                                        <p:tgtEl>
                                          <p:spTgt spid="21"/>
                                        </p:tgtEl>
                                      </p:cBhvr>
                                    </p:animEffect>
                                  </p:childTnLst>
                                </p:cTn>
                              </p:par>
                              <p:par>
                                <p:cTn id="128" presetID="10" presetClass="entr" presetSubtype="0" fill="hold" nodeType="withEffect">
                                  <p:stCondLst>
                                    <p:cond delay="0"/>
                                  </p:stCondLst>
                                  <p:childTnLst>
                                    <p:set>
                                      <p:cBhvr>
                                        <p:cTn id="129" dur="1" fill="hold">
                                          <p:stCondLst>
                                            <p:cond delay="0"/>
                                          </p:stCondLst>
                                        </p:cTn>
                                        <p:tgtEl>
                                          <p:spTgt spid="74"/>
                                        </p:tgtEl>
                                        <p:attrNameLst>
                                          <p:attrName>style.visibility</p:attrName>
                                        </p:attrNameLst>
                                      </p:cBhvr>
                                      <p:to>
                                        <p:strVal val="visible"/>
                                      </p:to>
                                    </p:set>
                                    <p:animEffect transition="in" filter="fade">
                                      <p:cBhvr>
                                        <p:cTn id="130" dur="500"/>
                                        <p:tgtEl>
                                          <p:spTgt spid="74"/>
                                        </p:tgtEl>
                                      </p:cBhvr>
                                    </p:animEffect>
                                  </p:childTnLst>
                                </p:cTn>
                              </p:par>
                              <p:par>
                                <p:cTn id="131" presetID="10" presetClass="entr" presetSubtype="0" fill="hold" nodeType="withEffect">
                                  <p:stCondLst>
                                    <p:cond delay="0"/>
                                  </p:stCondLst>
                                  <p:childTnLst>
                                    <p:set>
                                      <p:cBhvr>
                                        <p:cTn id="132" dur="1" fill="hold">
                                          <p:stCondLst>
                                            <p:cond delay="0"/>
                                          </p:stCondLst>
                                        </p:cTn>
                                        <p:tgtEl>
                                          <p:spTgt spid="63"/>
                                        </p:tgtEl>
                                        <p:attrNameLst>
                                          <p:attrName>style.visibility</p:attrName>
                                        </p:attrNameLst>
                                      </p:cBhvr>
                                      <p:to>
                                        <p:strVal val="visible"/>
                                      </p:to>
                                    </p:set>
                                    <p:animEffect transition="in" filter="fade">
                                      <p:cBhvr>
                                        <p:cTn id="133" dur="500"/>
                                        <p:tgtEl>
                                          <p:spTgt spid="63"/>
                                        </p:tgtEl>
                                      </p:cBhvr>
                                    </p:animEffect>
                                  </p:childTnLst>
                                </p:cTn>
                              </p:par>
                            </p:childTnLst>
                          </p:cTn>
                        </p:par>
                        <p:par>
                          <p:cTn id="134" fill="hold">
                            <p:stCondLst>
                              <p:cond delay="5000"/>
                            </p:stCondLst>
                            <p:childTnLst>
                              <p:par>
                                <p:cTn id="135" presetID="10" presetClass="entr" presetSubtype="0" fill="hold" nodeType="afterEffect">
                                  <p:stCondLst>
                                    <p:cond delay="0"/>
                                  </p:stCondLst>
                                  <p:childTnLst>
                                    <p:set>
                                      <p:cBhvr>
                                        <p:cTn id="136" dur="1" fill="hold">
                                          <p:stCondLst>
                                            <p:cond delay="0"/>
                                          </p:stCondLst>
                                        </p:cTn>
                                        <p:tgtEl>
                                          <p:spTgt spid="90"/>
                                        </p:tgtEl>
                                        <p:attrNameLst>
                                          <p:attrName>style.visibility</p:attrName>
                                        </p:attrNameLst>
                                      </p:cBhvr>
                                      <p:to>
                                        <p:strVal val="visible"/>
                                      </p:to>
                                    </p:set>
                                    <p:animEffect transition="in" filter="fade">
                                      <p:cBhvr>
                                        <p:cTn id="137" dur="500"/>
                                        <p:tgtEl>
                                          <p:spTgt spid="90"/>
                                        </p:tgtEl>
                                      </p:cBhvr>
                                    </p:animEffect>
                                  </p:childTnLst>
                                </p:cTn>
                              </p:par>
                              <p:par>
                                <p:cTn id="138" presetID="10" presetClass="entr" presetSubtype="0" fill="hold" nodeType="withEffect">
                                  <p:stCondLst>
                                    <p:cond delay="0"/>
                                  </p:stCondLst>
                                  <p:childTnLst>
                                    <p:set>
                                      <p:cBhvr>
                                        <p:cTn id="139" dur="1" fill="hold">
                                          <p:stCondLst>
                                            <p:cond delay="0"/>
                                          </p:stCondLst>
                                        </p:cTn>
                                        <p:tgtEl>
                                          <p:spTgt spid="64"/>
                                        </p:tgtEl>
                                        <p:attrNameLst>
                                          <p:attrName>style.visibility</p:attrName>
                                        </p:attrNameLst>
                                      </p:cBhvr>
                                      <p:to>
                                        <p:strVal val="visible"/>
                                      </p:to>
                                    </p:set>
                                    <p:animEffect transition="in" filter="fade">
                                      <p:cBhvr>
                                        <p:cTn id="140" dur="500"/>
                                        <p:tgtEl>
                                          <p:spTgt spid="64"/>
                                        </p:tgtEl>
                                      </p:cBhvr>
                                    </p:animEffect>
                                  </p:childTnLst>
                                </p:cTn>
                              </p:par>
                              <p:par>
                                <p:cTn id="141" presetID="10" presetClass="entr" presetSubtype="0" fill="hold" nodeType="withEffect">
                                  <p:stCondLst>
                                    <p:cond delay="0"/>
                                  </p:stCondLst>
                                  <p:childTnLst>
                                    <p:set>
                                      <p:cBhvr>
                                        <p:cTn id="142" dur="1" fill="hold">
                                          <p:stCondLst>
                                            <p:cond delay="0"/>
                                          </p:stCondLst>
                                        </p:cTn>
                                        <p:tgtEl>
                                          <p:spTgt spid="86"/>
                                        </p:tgtEl>
                                        <p:attrNameLst>
                                          <p:attrName>style.visibility</p:attrName>
                                        </p:attrNameLst>
                                      </p:cBhvr>
                                      <p:to>
                                        <p:strVal val="visible"/>
                                      </p:to>
                                    </p:set>
                                    <p:animEffect transition="in" filter="fade">
                                      <p:cBhvr>
                                        <p:cTn id="143" dur="500"/>
                                        <p:tgtEl>
                                          <p:spTgt spid="86"/>
                                        </p:tgtEl>
                                      </p:cBhvr>
                                    </p:animEffect>
                                  </p:childTnLst>
                                </p:cTn>
                              </p:par>
                              <p:par>
                                <p:cTn id="144" presetID="10" presetClass="entr" presetSubtype="0" fill="hold" nodeType="withEffect">
                                  <p:stCondLst>
                                    <p:cond delay="0"/>
                                  </p:stCondLst>
                                  <p:childTnLst>
                                    <p:set>
                                      <p:cBhvr>
                                        <p:cTn id="145" dur="1" fill="hold">
                                          <p:stCondLst>
                                            <p:cond delay="0"/>
                                          </p:stCondLst>
                                        </p:cTn>
                                        <p:tgtEl>
                                          <p:spTgt spid="66"/>
                                        </p:tgtEl>
                                        <p:attrNameLst>
                                          <p:attrName>style.visibility</p:attrName>
                                        </p:attrNameLst>
                                      </p:cBhvr>
                                      <p:to>
                                        <p:strVal val="visible"/>
                                      </p:to>
                                    </p:set>
                                    <p:animEffect transition="in" filter="fade">
                                      <p:cBhvr>
                                        <p:cTn id="146" dur="500"/>
                                        <p:tgtEl>
                                          <p:spTgt spid="66"/>
                                        </p:tgtEl>
                                      </p:cBhvr>
                                    </p:animEffect>
                                  </p:childTnLst>
                                </p:cTn>
                              </p:par>
                            </p:childTnLst>
                          </p:cTn>
                        </p:par>
                        <p:par>
                          <p:cTn id="147" fill="hold">
                            <p:stCondLst>
                              <p:cond delay="5500"/>
                            </p:stCondLst>
                            <p:childTnLst>
                              <p:par>
                                <p:cTn id="148" presetID="10" presetClass="entr" presetSubtype="0" fill="hold" nodeType="afterEffect">
                                  <p:stCondLst>
                                    <p:cond delay="0"/>
                                  </p:stCondLst>
                                  <p:childTnLst>
                                    <p:set>
                                      <p:cBhvr>
                                        <p:cTn id="149" dur="1" fill="hold">
                                          <p:stCondLst>
                                            <p:cond delay="0"/>
                                          </p:stCondLst>
                                        </p:cTn>
                                        <p:tgtEl>
                                          <p:spTgt spid="92"/>
                                        </p:tgtEl>
                                        <p:attrNameLst>
                                          <p:attrName>style.visibility</p:attrName>
                                        </p:attrNameLst>
                                      </p:cBhvr>
                                      <p:to>
                                        <p:strVal val="visible"/>
                                      </p:to>
                                    </p:set>
                                    <p:animEffect transition="in" filter="fade">
                                      <p:cBhvr>
                                        <p:cTn id="150" dur="500"/>
                                        <p:tgtEl>
                                          <p:spTgt spid="92"/>
                                        </p:tgtEl>
                                      </p:cBhvr>
                                    </p:animEffect>
                                  </p:childTnLst>
                                </p:cTn>
                              </p:par>
                              <p:par>
                                <p:cTn id="151" presetID="10" presetClass="entr" presetSubtype="0" fill="hold" nodeType="withEffect">
                                  <p:stCondLst>
                                    <p:cond delay="0"/>
                                  </p:stCondLst>
                                  <p:childTnLst>
                                    <p:set>
                                      <p:cBhvr>
                                        <p:cTn id="152" dur="1" fill="hold">
                                          <p:stCondLst>
                                            <p:cond delay="0"/>
                                          </p:stCondLst>
                                        </p:cTn>
                                        <p:tgtEl>
                                          <p:spTgt spid="71"/>
                                        </p:tgtEl>
                                        <p:attrNameLst>
                                          <p:attrName>style.visibility</p:attrName>
                                        </p:attrNameLst>
                                      </p:cBhvr>
                                      <p:to>
                                        <p:strVal val="visible"/>
                                      </p:to>
                                    </p:set>
                                    <p:animEffect transition="in" filter="fade">
                                      <p:cBhvr>
                                        <p:cTn id="153" dur="500"/>
                                        <p:tgtEl>
                                          <p:spTgt spid="71"/>
                                        </p:tgtEl>
                                      </p:cBhvr>
                                    </p:animEffect>
                                  </p:childTnLst>
                                </p:cTn>
                              </p:par>
                              <p:par>
                                <p:cTn id="154" presetID="10" presetClass="entr" presetSubtype="0" fill="hold" nodeType="withEffect">
                                  <p:stCondLst>
                                    <p:cond delay="0"/>
                                  </p:stCondLst>
                                  <p:childTnLst>
                                    <p:set>
                                      <p:cBhvr>
                                        <p:cTn id="155" dur="1" fill="hold">
                                          <p:stCondLst>
                                            <p:cond delay="0"/>
                                          </p:stCondLst>
                                        </p:cTn>
                                        <p:tgtEl>
                                          <p:spTgt spid="91"/>
                                        </p:tgtEl>
                                        <p:attrNameLst>
                                          <p:attrName>style.visibility</p:attrName>
                                        </p:attrNameLst>
                                      </p:cBhvr>
                                      <p:to>
                                        <p:strVal val="visible"/>
                                      </p:to>
                                    </p:set>
                                    <p:animEffect transition="in" filter="fade">
                                      <p:cBhvr>
                                        <p:cTn id="156" dur="500"/>
                                        <p:tgtEl>
                                          <p:spTgt spid="91"/>
                                        </p:tgtEl>
                                      </p:cBhvr>
                                    </p:animEffect>
                                  </p:childTnLst>
                                </p:cTn>
                              </p:par>
                              <p:par>
                                <p:cTn id="157" presetID="10" presetClass="entr" presetSubtype="0" fill="hold" nodeType="withEffect">
                                  <p:stCondLst>
                                    <p:cond delay="0"/>
                                  </p:stCondLst>
                                  <p:childTnLst>
                                    <p:set>
                                      <p:cBhvr>
                                        <p:cTn id="158" dur="1" fill="hold">
                                          <p:stCondLst>
                                            <p:cond delay="0"/>
                                          </p:stCondLst>
                                        </p:cTn>
                                        <p:tgtEl>
                                          <p:spTgt spid="69"/>
                                        </p:tgtEl>
                                        <p:attrNameLst>
                                          <p:attrName>style.visibility</p:attrName>
                                        </p:attrNameLst>
                                      </p:cBhvr>
                                      <p:to>
                                        <p:strVal val="visible"/>
                                      </p:to>
                                    </p:set>
                                    <p:animEffect transition="in" filter="fade">
                                      <p:cBhvr>
                                        <p:cTn id="159" dur="500"/>
                                        <p:tgtEl>
                                          <p:spTgt spid="69"/>
                                        </p:tgtEl>
                                      </p:cBhvr>
                                    </p:animEffect>
                                  </p:childTnLst>
                                </p:cTn>
                              </p:par>
                            </p:childTnLst>
                          </p:cTn>
                        </p:par>
                        <p:par>
                          <p:cTn id="160" fill="hold">
                            <p:stCondLst>
                              <p:cond delay="6000"/>
                            </p:stCondLst>
                            <p:childTnLst>
                              <p:par>
                                <p:cTn id="161" presetID="10" presetClass="entr" presetSubtype="0" fill="hold" nodeType="afterEffect">
                                  <p:stCondLst>
                                    <p:cond delay="0"/>
                                  </p:stCondLst>
                                  <p:childTnLst>
                                    <p:set>
                                      <p:cBhvr>
                                        <p:cTn id="162" dur="1" fill="hold">
                                          <p:stCondLst>
                                            <p:cond delay="0"/>
                                          </p:stCondLst>
                                        </p:cTn>
                                        <p:tgtEl>
                                          <p:spTgt spid="72"/>
                                        </p:tgtEl>
                                        <p:attrNameLst>
                                          <p:attrName>style.visibility</p:attrName>
                                        </p:attrNameLst>
                                      </p:cBhvr>
                                      <p:to>
                                        <p:strVal val="visible"/>
                                      </p:to>
                                    </p:set>
                                    <p:animEffect transition="in" filter="fade">
                                      <p:cBhvr>
                                        <p:cTn id="163" dur="500"/>
                                        <p:tgtEl>
                                          <p:spTgt spid="72"/>
                                        </p:tgtEl>
                                      </p:cBhvr>
                                    </p:animEffect>
                                  </p:childTnLst>
                                </p:cTn>
                              </p:par>
                              <p:par>
                                <p:cTn id="164" presetID="10" presetClass="entr" presetSubtype="0" fill="hold" nodeType="with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500"/>
                                        <p:tgtEl>
                                          <p:spTgt spid="70"/>
                                        </p:tgtEl>
                                      </p:cBhvr>
                                    </p:animEffect>
                                  </p:childTnLst>
                                </p:cTn>
                              </p:par>
                              <p:par>
                                <p:cTn id="167" presetID="10" presetClass="entr" presetSubtype="0" fill="hold" nodeType="withEffect">
                                  <p:stCondLst>
                                    <p:cond delay="0"/>
                                  </p:stCondLst>
                                  <p:childTnLst>
                                    <p:set>
                                      <p:cBhvr>
                                        <p:cTn id="168" dur="1" fill="hold">
                                          <p:stCondLst>
                                            <p:cond delay="0"/>
                                          </p:stCondLst>
                                        </p:cTn>
                                        <p:tgtEl>
                                          <p:spTgt spid="75"/>
                                        </p:tgtEl>
                                        <p:attrNameLst>
                                          <p:attrName>style.visibility</p:attrName>
                                        </p:attrNameLst>
                                      </p:cBhvr>
                                      <p:to>
                                        <p:strVal val="visible"/>
                                      </p:to>
                                    </p:set>
                                    <p:animEffect transition="in" filter="fade">
                                      <p:cBhvr>
                                        <p:cTn id="169" dur="500"/>
                                        <p:tgtEl>
                                          <p:spTgt spid="75"/>
                                        </p:tgtEl>
                                      </p:cBhvr>
                                    </p:animEffect>
                                  </p:childTnLst>
                                </p:cTn>
                              </p:par>
                              <p:par>
                                <p:cTn id="170" presetID="10" presetClass="entr" presetSubtype="0" fill="hold" nodeType="withEffect">
                                  <p:stCondLst>
                                    <p:cond delay="0"/>
                                  </p:stCondLst>
                                  <p:childTnLst>
                                    <p:set>
                                      <p:cBhvr>
                                        <p:cTn id="171" dur="1" fill="hold">
                                          <p:stCondLst>
                                            <p:cond delay="0"/>
                                          </p:stCondLst>
                                        </p:cTn>
                                        <p:tgtEl>
                                          <p:spTgt spid="73"/>
                                        </p:tgtEl>
                                        <p:attrNameLst>
                                          <p:attrName>style.visibility</p:attrName>
                                        </p:attrNameLst>
                                      </p:cBhvr>
                                      <p:to>
                                        <p:strVal val="visible"/>
                                      </p:to>
                                    </p:set>
                                    <p:animEffect transition="in" filter="fade">
                                      <p:cBhvr>
                                        <p:cTn id="172" dur="500"/>
                                        <p:tgtEl>
                                          <p:spTgt spid="73"/>
                                        </p:tgtEl>
                                      </p:cBhvr>
                                    </p:animEffect>
                                  </p:childTnLst>
                                </p:cTn>
                              </p:par>
                            </p:childTnLst>
                          </p:cTn>
                        </p:par>
                        <p:par>
                          <p:cTn id="173" fill="hold">
                            <p:stCondLst>
                              <p:cond delay="6500"/>
                            </p:stCondLst>
                            <p:childTnLst>
                              <p:par>
                                <p:cTn id="174" presetID="10" presetClass="entr" presetSubtype="0" fill="hold" nodeType="afterEffect">
                                  <p:stCondLst>
                                    <p:cond delay="0"/>
                                  </p:stCondLst>
                                  <p:childTnLst>
                                    <p:set>
                                      <p:cBhvr>
                                        <p:cTn id="175" dur="1" fill="hold">
                                          <p:stCondLst>
                                            <p:cond delay="0"/>
                                          </p:stCondLst>
                                        </p:cTn>
                                        <p:tgtEl>
                                          <p:spTgt spid="76"/>
                                        </p:tgtEl>
                                        <p:attrNameLst>
                                          <p:attrName>style.visibility</p:attrName>
                                        </p:attrNameLst>
                                      </p:cBhvr>
                                      <p:to>
                                        <p:strVal val="visible"/>
                                      </p:to>
                                    </p:set>
                                    <p:animEffect transition="in" filter="fade">
                                      <p:cBhvr>
                                        <p:cTn id="176" dur="500"/>
                                        <p:tgtEl>
                                          <p:spTgt spid="76"/>
                                        </p:tgtEl>
                                      </p:cBhvr>
                                    </p:animEffect>
                                  </p:childTnLst>
                                </p:cTn>
                              </p:par>
                              <p:par>
                                <p:cTn id="177" presetID="10" presetClass="entr" presetSubtype="0" fill="hold" nodeType="withEffect">
                                  <p:stCondLst>
                                    <p:cond delay="0"/>
                                  </p:stCondLst>
                                  <p:childTnLst>
                                    <p:set>
                                      <p:cBhvr>
                                        <p:cTn id="178" dur="1" fill="hold">
                                          <p:stCondLst>
                                            <p:cond delay="0"/>
                                          </p:stCondLst>
                                        </p:cTn>
                                        <p:tgtEl>
                                          <p:spTgt spid="77"/>
                                        </p:tgtEl>
                                        <p:attrNameLst>
                                          <p:attrName>style.visibility</p:attrName>
                                        </p:attrNameLst>
                                      </p:cBhvr>
                                      <p:to>
                                        <p:strVal val="visible"/>
                                      </p:to>
                                    </p:set>
                                    <p:animEffect transition="in" filter="fade">
                                      <p:cBhvr>
                                        <p:cTn id="179" dur="500"/>
                                        <p:tgtEl>
                                          <p:spTgt spid="77"/>
                                        </p:tgtEl>
                                      </p:cBhvr>
                                    </p:animEffect>
                                  </p:childTnLst>
                                </p:cTn>
                              </p:par>
                              <p:par>
                                <p:cTn id="180" presetID="10" presetClass="entr" presetSubtype="0" fill="hold" nodeType="withEffect">
                                  <p:stCondLst>
                                    <p:cond delay="0"/>
                                  </p:stCondLst>
                                  <p:childTnLst>
                                    <p:set>
                                      <p:cBhvr>
                                        <p:cTn id="181" dur="1" fill="hold">
                                          <p:stCondLst>
                                            <p:cond delay="0"/>
                                          </p:stCondLst>
                                        </p:cTn>
                                        <p:tgtEl>
                                          <p:spTgt spid="80"/>
                                        </p:tgtEl>
                                        <p:attrNameLst>
                                          <p:attrName>style.visibility</p:attrName>
                                        </p:attrNameLst>
                                      </p:cBhvr>
                                      <p:to>
                                        <p:strVal val="visible"/>
                                      </p:to>
                                    </p:set>
                                    <p:animEffect transition="in" filter="fade">
                                      <p:cBhvr>
                                        <p:cTn id="182" dur="500"/>
                                        <p:tgtEl>
                                          <p:spTgt spid="80"/>
                                        </p:tgtEl>
                                      </p:cBhvr>
                                    </p:animEffect>
                                  </p:childTnLst>
                                </p:cTn>
                              </p:par>
                              <p:par>
                                <p:cTn id="183" presetID="10" presetClass="entr" presetSubtype="0" fill="hold" nodeType="withEffect">
                                  <p:stCondLst>
                                    <p:cond delay="0"/>
                                  </p:stCondLst>
                                  <p:childTnLst>
                                    <p:set>
                                      <p:cBhvr>
                                        <p:cTn id="184" dur="1" fill="hold">
                                          <p:stCondLst>
                                            <p:cond delay="0"/>
                                          </p:stCondLst>
                                        </p:cTn>
                                        <p:tgtEl>
                                          <p:spTgt spid="78"/>
                                        </p:tgtEl>
                                        <p:attrNameLst>
                                          <p:attrName>style.visibility</p:attrName>
                                        </p:attrNameLst>
                                      </p:cBhvr>
                                      <p:to>
                                        <p:strVal val="visible"/>
                                      </p:to>
                                    </p:set>
                                    <p:animEffect transition="in" filter="fade">
                                      <p:cBhvr>
                                        <p:cTn id="185" dur="500"/>
                                        <p:tgtEl>
                                          <p:spTgt spid="78"/>
                                        </p:tgtEl>
                                      </p:cBhvr>
                                    </p:animEffect>
                                  </p:childTnLst>
                                </p:cTn>
                              </p:par>
                            </p:childTnLst>
                          </p:cTn>
                        </p:par>
                        <p:par>
                          <p:cTn id="186" fill="hold">
                            <p:stCondLst>
                              <p:cond delay="7000"/>
                            </p:stCondLst>
                            <p:childTnLst>
                              <p:par>
                                <p:cTn id="187" presetID="10" presetClass="entr" presetSubtype="0" fill="hold" nodeType="afterEffect">
                                  <p:stCondLst>
                                    <p:cond delay="0"/>
                                  </p:stCondLst>
                                  <p:childTnLst>
                                    <p:set>
                                      <p:cBhvr>
                                        <p:cTn id="188" dur="1" fill="hold">
                                          <p:stCondLst>
                                            <p:cond delay="0"/>
                                          </p:stCondLst>
                                        </p:cTn>
                                        <p:tgtEl>
                                          <p:spTgt spid="79"/>
                                        </p:tgtEl>
                                        <p:attrNameLst>
                                          <p:attrName>style.visibility</p:attrName>
                                        </p:attrNameLst>
                                      </p:cBhvr>
                                      <p:to>
                                        <p:strVal val="visible"/>
                                      </p:to>
                                    </p:set>
                                    <p:animEffect transition="in" filter="fade">
                                      <p:cBhvr>
                                        <p:cTn id="189" dur="500"/>
                                        <p:tgtEl>
                                          <p:spTgt spid="79"/>
                                        </p:tgtEl>
                                      </p:cBhvr>
                                    </p:animEffect>
                                  </p:childTnLst>
                                </p:cTn>
                              </p:par>
                              <p:par>
                                <p:cTn id="190" presetID="10" presetClass="entr" presetSubtype="0" fill="hold" nodeType="withEffect">
                                  <p:stCondLst>
                                    <p:cond delay="0"/>
                                  </p:stCondLst>
                                  <p:childTnLst>
                                    <p:set>
                                      <p:cBhvr>
                                        <p:cTn id="191" dur="1" fill="hold">
                                          <p:stCondLst>
                                            <p:cond delay="0"/>
                                          </p:stCondLst>
                                        </p:cTn>
                                        <p:tgtEl>
                                          <p:spTgt spid="83"/>
                                        </p:tgtEl>
                                        <p:attrNameLst>
                                          <p:attrName>style.visibility</p:attrName>
                                        </p:attrNameLst>
                                      </p:cBhvr>
                                      <p:to>
                                        <p:strVal val="visible"/>
                                      </p:to>
                                    </p:set>
                                    <p:animEffect transition="in" filter="fade">
                                      <p:cBhvr>
                                        <p:cTn id="192" dur="500"/>
                                        <p:tgtEl>
                                          <p:spTgt spid="83"/>
                                        </p:tgtEl>
                                      </p:cBhvr>
                                    </p:animEffect>
                                  </p:childTnLst>
                                </p:cTn>
                              </p:par>
                              <p:par>
                                <p:cTn id="193" presetID="10" presetClass="entr" presetSubtype="0" fill="hold" nodeType="withEffect">
                                  <p:stCondLst>
                                    <p:cond delay="0"/>
                                  </p:stCondLst>
                                  <p:childTnLst>
                                    <p:set>
                                      <p:cBhvr>
                                        <p:cTn id="194" dur="1" fill="hold">
                                          <p:stCondLst>
                                            <p:cond delay="0"/>
                                          </p:stCondLst>
                                        </p:cTn>
                                        <p:tgtEl>
                                          <p:spTgt spid="84"/>
                                        </p:tgtEl>
                                        <p:attrNameLst>
                                          <p:attrName>style.visibility</p:attrName>
                                        </p:attrNameLst>
                                      </p:cBhvr>
                                      <p:to>
                                        <p:strVal val="visible"/>
                                      </p:to>
                                    </p:set>
                                    <p:animEffect transition="in" filter="fade">
                                      <p:cBhvr>
                                        <p:cTn id="195" dur="500"/>
                                        <p:tgtEl>
                                          <p:spTgt spid="84"/>
                                        </p:tgtEl>
                                      </p:cBhvr>
                                    </p:animEffect>
                                  </p:childTnLst>
                                </p:cTn>
                              </p:par>
                              <p:par>
                                <p:cTn id="196" presetID="10" presetClass="entr" presetSubtype="0" fill="hold" nodeType="withEffect">
                                  <p:stCondLst>
                                    <p:cond delay="0"/>
                                  </p:stCondLst>
                                  <p:childTnLst>
                                    <p:set>
                                      <p:cBhvr>
                                        <p:cTn id="197" dur="1" fill="hold">
                                          <p:stCondLst>
                                            <p:cond delay="0"/>
                                          </p:stCondLst>
                                        </p:cTn>
                                        <p:tgtEl>
                                          <p:spTgt spid="81"/>
                                        </p:tgtEl>
                                        <p:attrNameLst>
                                          <p:attrName>style.visibility</p:attrName>
                                        </p:attrNameLst>
                                      </p:cBhvr>
                                      <p:to>
                                        <p:strVal val="visible"/>
                                      </p:to>
                                    </p:set>
                                    <p:animEffect transition="in" filter="fade">
                                      <p:cBhvr>
                                        <p:cTn id="198" dur="500"/>
                                        <p:tgtEl>
                                          <p:spTgt spid="81"/>
                                        </p:tgtEl>
                                      </p:cBhvr>
                                    </p:animEffect>
                                  </p:childTnLst>
                                </p:cTn>
                              </p:par>
                            </p:childTnLst>
                          </p:cTn>
                        </p:par>
                        <p:par>
                          <p:cTn id="199" fill="hold">
                            <p:stCondLst>
                              <p:cond delay="7500"/>
                            </p:stCondLst>
                            <p:childTnLst>
                              <p:par>
                                <p:cTn id="200" presetID="10" presetClass="entr" presetSubtype="0" fill="hold" nodeType="afterEffect">
                                  <p:stCondLst>
                                    <p:cond delay="0"/>
                                  </p:stCondLst>
                                  <p:childTnLst>
                                    <p:set>
                                      <p:cBhvr>
                                        <p:cTn id="201" dur="1" fill="hold">
                                          <p:stCondLst>
                                            <p:cond delay="0"/>
                                          </p:stCondLst>
                                        </p:cTn>
                                        <p:tgtEl>
                                          <p:spTgt spid="82"/>
                                        </p:tgtEl>
                                        <p:attrNameLst>
                                          <p:attrName>style.visibility</p:attrName>
                                        </p:attrNameLst>
                                      </p:cBhvr>
                                      <p:to>
                                        <p:strVal val="visible"/>
                                      </p:to>
                                    </p:set>
                                    <p:animEffect transition="in" filter="fade">
                                      <p:cBhvr>
                                        <p:cTn id="202" dur="500"/>
                                        <p:tgtEl>
                                          <p:spTgt spid="82"/>
                                        </p:tgtEl>
                                      </p:cBhvr>
                                    </p:animEffect>
                                  </p:childTnLst>
                                </p:cTn>
                              </p:par>
                              <p:par>
                                <p:cTn id="203" presetID="10" presetClass="entr" presetSubtype="0" fill="hold" nodeType="withEffect">
                                  <p:stCondLst>
                                    <p:cond delay="0"/>
                                  </p:stCondLst>
                                  <p:childTnLst>
                                    <p:set>
                                      <p:cBhvr>
                                        <p:cTn id="204" dur="1" fill="hold">
                                          <p:stCondLst>
                                            <p:cond delay="0"/>
                                          </p:stCondLst>
                                        </p:cTn>
                                        <p:tgtEl>
                                          <p:spTgt spid="87"/>
                                        </p:tgtEl>
                                        <p:attrNameLst>
                                          <p:attrName>style.visibility</p:attrName>
                                        </p:attrNameLst>
                                      </p:cBhvr>
                                      <p:to>
                                        <p:strVal val="visible"/>
                                      </p:to>
                                    </p:set>
                                    <p:animEffect transition="in" filter="fade">
                                      <p:cBhvr>
                                        <p:cTn id="205" dur="500"/>
                                        <p:tgtEl>
                                          <p:spTgt spid="87"/>
                                        </p:tgtEl>
                                      </p:cBhvr>
                                    </p:animEffect>
                                  </p:childTnLst>
                                </p:cTn>
                              </p:par>
                              <p:par>
                                <p:cTn id="206" presetID="10" presetClass="entr" presetSubtype="0" fill="hold" nodeType="withEffect">
                                  <p:stCondLst>
                                    <p:cond delay="0"/>
                                  </p:stCondLst>
                                  <p:childTnLst>
                                    <p:set>
                                      <p:cBhvr>
                                        <p:cTn id="207" dur="1" fill="hold">
                                          <p:stCondLst>
                                            <p:cond delay="0"/>
                                          </p:stCondLst>
                                        </p:cTn>
                                        <p:tgtEl>
                                          <p:spTgt spid="88"/>
                                        </p:tgtEl>
                                        <p:attrNameLst>
                                          <p:attrName>style.visibility</p:attrName>
                                        </p:attrNameLst>
                                      </p:cBhvr>
                                      <p:to>
                                        <p:strVal val="visible"/>
                                      </p:to>
                                    </p:set>
                                    <p:animEffect transition="in" filter="fade">
                                      <p:cBhvr>
                                        <p:cTn id="208" dur="500"/>
                                        <p:tgtEl>
                                          <p:spTgt spid="88"/>
                                        </p:tgtEl>
                                      </p:cBhvr>
                                    </p:animEffect>
                                  </p:childTnLst>
                                </p:cTn>
                              </p:par>
                              <p:par>
                                <p:cTn id="209" presetID="10" presetClass="entr" presetSubtype="0" fill="hold" nodeType="withEffect">
                                  <p:stCondLst>
                                    <p:cond delay="0"/>
                                  </p:stCondLst>
                                  <p:childTnLst>
                                    <p:set>
                                      <p:cBhvr>
                                        <p:cTn id="210" dur="1" fill="hold">
                                          <p:stCondLst>
                                            <p:cond delay="0"/>
                                          </p:stCondLst>
                                        </p:cTn>
                                        <p:tgtEl>
                                          <p:spTgt spid="89"/>
                                        </p:tgtEl>
                                        <p:attrNameLst>
                                          <p:attrName>style.visibility</p:attrName>
                                        </p:attrNameLst>
                                      </p:cBhvr>
                                      <p:to>
                                        <p:strVal val="visible"/>
                                      </p:to>
                                    </p:set>
                                    <p:animEffect transition="in" filter="fade">
                                      <p:cBhvr>
                                        <p:cTn id="211"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3"/>
          <p:cNvSpPr>
            <a:spLocks noGrp="1" noChangeArrowheads="1"/>
          </p:cNvSpPr>
          <p:nvPr>
            <p:ph type="body" idx="1"/>
          </p:nvPr>
        </p:nvSpPr>
        <p:spPr>
          <a:xfrm>
            <a:off x="457200" y="609600"/>
            <a:ext cx="8044458" cy="685800"/>
          </a:xfrm>
        </p:spPr>
        <p:txBody>
          <a:bodyPr/>
          <a:lstStyle/>
          <a:p>
            <a:pPr marL="0" indent="0" eaLnBrk="1" hangingPunct="1">
              <a:lnSpc>
                <a:spcPct val="90000"/>
              </a:lnSpc>
              <a:buNone/>
            </a:pPr>
            <a:r>
              <a:rPr lang="en-US" sz="2400" b="1" dirty="0" smtClean="0">
                <a:solidFill>
                  <a:srgbClr val="881C1C"/>
                </a:solidFill>
              </a:rPr>
              <a:t>Vision: Create a Disaster Resilient University</a:t>
            </a:r>
          </a:p>
          <a:p>
            <a:pPr marL="0" indent="0" eaLnBrk="1" hangingPunct="1">
              <a:lnSpc>
                <a:spcPct val="90000"/>
              </a:lnSpc>
              <a:buNone/>
            </a:pPr>
            <a:endParaRPr lang="en-US" sz="2400" dirty="0">
              <a:solidFill>
                <a:srgbClr val="002B60"/>
              </a:solidFill>
            </a:endParaRPr>
          </a:p>
          <a:p>
            <a:pPr eaLnBrk="1" hangingPunct="1">
              <a:lnSpc>
                <a:spcPct val="90000"/>
              </a:lnSpc>
              <a:buFont typeface="Wingdings" pitchFamily="2" charset="2"/>
              <a:buChar char="§"/>
            </a:pPr>
            <a:endParaRPr lang="en-US" sz="2400" dirty="0" smtClean="0">
              <a:solidFill>
                <a:srgbClr val="002B60"/>
              </a:solidFill>
            </a:endParaRPr>
          </a:p>
          <a:p>
            <a:pPr marL="0" indent="0" eaLnBrk="1" hangingPunct="1">
              <a:lnSpc>
                <a:spcPct val="90000"/>
              </a:lnSpc>
              <a:buNone/>
            </a:pPr>
            <a:endParaRPr lang="en-US" sz="2000" dirty="0">
              <a:solidFill>
                <a:srgbClr val="002B60"/>
              </a:solidFill>
            </a:endParaRPr>
          </a:p>
        </p:txBody>
      </p:sp>
      <p:sp>
        <p:nvSpPr>
          <p:cNvPr id="4" name="Text Box 6"/>
          <p:cNvSpPr txBox="1">
            <a:spLocks noChangeArrowheads="1"/>
          </p:cNvSpPr>
          <p:nvPr/>
        </p:nvSpPr>
        <p:spPr bwMode="auto">
          <a:xfrm>
            <a:off x="381000" y="1981200"/>
            <a:ext cx="8044458" cy="2971800"/>
          </a:xfrm>
          <a:prstGeom prst="rect">
            <a:avLst/>
          </a:prstGeom>
          <a:solidFill>
            <a:srgbClr val="881C1C"/>
          </a:solidFill>
          <a:ln w="19050">
            <a:solidFill>
              <a:srgbClr val="D4D0B6"/>
            </a:solidFill>
            <a:miter lim="800000"/>
            <a:headEnd/>
            <a:tailEnd/>
          </a:ln>
          <a:effectLst>
            <a:outerShdw dist="107763" dir="2700000" algn="ctr" rotWithShape="0">
              <a:srgbClr val="808080">
                <a:alpha val="50000"/>
              </a:srgbClr>
            </a:outerShdw>
          </a:effectLst>
        </p:spPr>
        <p:txBody>
          <a:bodyPr rot="0" vert="horz" wrap="square" lIns="91440" tIns="45720" rIns="91440" bIns="45720" anchor="t" anchorCtr="0" upright="1">
            <a:noAutofit/>
          </a:bodyPr>
          <a:lstStyle/>
          <a:p>
            <a:pPr marL="0" marR="0" algn="ctr">
              <a:spcBef>
                <a:spcPts val="0"/>
              </a:spcBef>
              <a:spcAft>
                <a:spcPts val="0"/>
              </a:spcAft>
              <a:buNone/>
            </a:pPr>
            <a:r>
              <a:rPr lang="en-US" b="1" u="sng" dirty="0" smtClean="0">
                <a:solidFill>
                  <a:srgbClr val="FFFFFF"/>
                </a:solidFill>
                <a:effectLst/>
                <a:latin typeface="Georgia" pitchFamily="18" charset="0"/>
                <a:ea typeface="ヒラギノ角ゴ Pro W3"/>
                <a:cs typeface="Times New Roman"/>
              </a:rPr>
              <a:t>Disaster Resilience</a:t>
            </a:r>
            <a:r>
              <a:rPr lang="en-US" dirty="0" smtClean="0">
                <a:solidFill>
                  <a:srgbClr val="FFFFFF"/>
                </a:solidFill>
                <a:effectLst/>
                <a:latin typeface="Georgia" pitchFamily="18" charset="0"/>
                <a:ea typeface="ヒラギノ角ゴ Pro W3"/>
                <a:cs typeface="Times New Roman"/>
              </a:rPr>
              <a:t>, </a:t>
            </a:r>
            <a:r>
              <a:rPr lang="en-US" dirty="0">
                <a:solidFill>
                  <a:srgbClr val="FFFFFF"/>
                </a:solidFill>
                <a:effectLst/>
                <a:latin typeface="Georgia" pitchFamily="18" charset="0"/>
                <a:ea typeface="ヒラギノ角ゴ Pro W3"/>
                <a:cs typeface="Times New Roman"/>
              </a:rPr>
              <a:t>as UMass defines it, is the ability to prevent and protect members of the campus community and campus assets against natural or human-caused hazards, to effectively respond to such hazards, and to expeditiously recover and reconstitute educational, research and public services with minimum disruption to the UMass community.</a:t>
            </a:r>
            <a:endParaRPr lang="en-US" sz="3200" dirty="0">
              <a:effectLst/>
              <a:latin typeface="Georgia" pitchFamily="18" charset="0"/>
              <a:ea typeface="ヒラギノ角ゴ Pro W3"/>
              <a:cs typeface="Times New Roman"/>
            </a:endParaRPr>
          </a:p>
        </p:txBody>
      </p:sp>
    </p:spTree>
    <p:extLst>
      <p:ext uri="{BB962C8B-B14F-4D97-AF65-F5344CB8AC3E}">
        <p14:creationId xmlns:p14="http://schemas.microsoft.com/office/powerpoint/2010/main" val="208355422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200" dirty="0" smtClean="0"/>
              <a:t>Emergency Management</a:t>
            </a:r>
            <a:endParaRPr lang="en-US" sz="3200" dirty="0"/>
          </a:p>
        </p:txBody>
      </p:sp>
      <p:sp>
        <p:nvSpPr>
          <p:cNvPr id="3" name="Content Placeholder 2"/>
          <p:cNvSpPr>
            <a:spLocks noGrp="1"/>
          </p:cNvSpPr>
          <p:nvPr>
            <p:ph idx="1"/>
          </p:nvPr>
        </p:nvSpPr>
        <p:spPr/>
        <p:txBody>
          <a:bodyPr/>
          <a:lstStyle/>
          <a:p>
            <a:pPr marL="0" indent="0">
              <a:buNone/>
            </a:pPr>
            <a:r>
              <a:rPr lang="en-US" dirty="0" smtClean="0"/>
              <a:t>Emergency Management creates a framework to help communities/campuses to reduce vulnerabilities to threats and hazards and assists in coping with disasters.</a:t>
            </a:r>
            <a:endParaRPr lang="en-US" dirty="0"/>
          </a:p>
          <a:p>
            <a:pPr>
              <a:buFont typeface="Wingdings" pitchFamily="2" charset="2"/>
              <a:buChar char="§"/>
            </a:pPr>
            <a:r>
              <a:rPr lang="en-US" dirty="0" smtClean="0"/>
              <a:t>Based on Coordination versus Management.</a:t>
            </a:r>
          </a:p>
          <a:p>
            <a:pPr>
              <a:buFont typeface="Wingdings" pitchFamily="2" charset="2"/>
              <a:buChar char="§"/>
            </a:pPr>
            <a:r>
              <a:rPr lang="en-US" dirty="0"/>
              <a:t>I</a:t>
            </a:r>
            <a:r>
              <a:rPr lang="en-US" dirty="0" smtClean="0"/>
              <a:t>ntegrated into daily decisions.</a:t>
            </a:r>
          </a:p>
          <a:p>
            <a:pPr>
              <a:buFont typeface="Wingdings" pitchFamily="2" charset="2"/>
              <a:buChar char="§"/>
            </a:pPr>
            <a:r>
              <a:rPr lang="en-US" dirty="0" smtClean="0"/>
              <a:t>Involves planning for potential incidents/events.</a:t>
            </a:r>
          </a:p>
          <a:p>
            <a:pPr>
              <a:buFont typeface="Wingdings" pitchFamily="2" charset="2"/>
              <a:buChar char="§"/>
            </a:pPr>
            <a:r>
              <a:rPr lang="en-US" dirty="0" smtClean="0"/>
              <a:t>Protects the University Mission</a:t>
            </a:r>
            <a:endParaRPr lang="en-US" dirty="0"/>
          </a:p>
        </p:txBody>
      </p:sp>
      <p:sp>
        <p:nvSpPr>
          <p:cNvPr id="4" name="Slide Number Placeholder 3"/>
          <p:cNvSpPr>
            <a:spLocks noGrp="1"/>
          </p:cNvSpPr>
          <p:nvPr>
            <p:ph type="sldNum" sz="quarter" idx="4294967295"/>
          </p:nvPr>
        </p:nvSpPr>
        <p:spPr>
          <a:xfrm>
            <a:off x="152400" y="1295400"/>
            <a:ext cx="381000" cy="152400"/>
          </a:xfrm>
          <a:prstGeom prst="rect">
            <a:avLst/>
          </a:prstGeom>
        </p:spPr>
        <p:txBody>
          <a:bodyPr/>
          <a:lstStyle/>
          <a:p>
            <a:pPr>
              <a:defRPr/>
            </a:pPr>
            <a:fld id="{CFA26891-F919-4D6D-B89E-6B73E6A4A26C}" type="slidenum">
              <a:rPr lang="en-US" smtClean="0">
                <a:solidFill>
                  <a:srgbClr val="FFFFFF"/>
                </a:solidFill>
              </a:rPr>
              <a:pPr>
                <a:defRPr/>
              </a:pPr>
              <a:t>6</a:t>
            </a:fld>
            <a:endParaRPr lang="en-US" dirty="0">
              <a:solidFill>
                <a:srgbClr val="FFFFFF"/>
              </a:solidFill>
            </a:endParaRPr>
          </a:p>
        </p:txBody>
      </p:sp>
    </p:spTree>
    <p:extLst>
      <p:ext uri="{BB962C8B-B14F-4D97-AF65-F5344CB8AC3E}">
        <p14:creationId xmlns:p14="http://schemas.microsoft.com/office/powerpoint/2010/main" val="352773388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3097915" y="1086852"/>
            <a:ext cx="2895600" cy="752373"/>
          </a:xfrm>
          <a:prstGeom prst="round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sng" strike="noStrike" cap="none" normalizeH="0" baseline="0" smtClean="0">
              <a:ln>
                <a:noFill/>
              </a:ln>
              <a:solidFill>
                <a:schemeClr val="tx1"/>
              </a:solidFill>
              <a:effectLst/>
              <a:latin typeface="Arial" charset="0"/>
            </a:endParaRPr>
          </a:p>
        </p:txBody>
      </p:sp>
      <p:sp>
        <p:nvSpPr>
          <p:cNvPr id="7" name="Rounded Rectangle 6"/>
          <p:cNvSpPr/>
          <p:nvPr/>
        </p:nvSpPr>
        <p:spPr bwMode="auto">
          <a:xfrm>
            <a:off x="437054" y="2369887"/>
            <a:ext cx="2691753" cy="703480"/>
          </a:xfrm>
          <a:prstGeom prst="roundRect">
            <a:avLst/>
          </a:prstGeom>
          <a:solidFill>
            <a:srgbClr val="66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sng" strike="noStrike" cap="none" normalizeH="0" baseline="0" smtClean="0">
              <a:ln>
                <a:noFill/>
              </a:ln>
              <a:solidFill>
                <a:schemeClr val="tx1"/>
              </a:solidFill>
              <a:effectLst/>
              <a:latin typeface="Arial" charset="0"/>
            </a:endParaRPr>
          </a:p>
        </p:txBody>
      </p:sp>
      <p:sp>
        <p:nvSpPr>
          <p:cNvPr id="10" name="Rounded Rectangle 9"/>
          <p:cNvSpPr/>
          <p:nvPr/>
        </p:nvSpPr>
        <p:spPr bwMode="auto">
          <a:xfrm>
            <a:off x="6841712" y="2380228"/>
            <a:ext cx="2030129" cy="845457"/>
          </a:xfrm>
          <a:prstGeom prst="roundRect">
            <a:avLst/>
          </a:prstGeom>
          <a:solidFill>
            <a:srgbClr val="99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sng" strike="noStrike" cap="none" normalizeH="0" baseline="0" smtClean="0">
              <a:ln>
                <a:noFill/>
              </a:ln>
              <a:solidFill>
                <a:schemeClr val="tx1"/>
              </a:solidFill>
              <a:effectLst/>
              <a:latin typeface="Arial" charset="0"/>
            </a:endParaRPr>
          </a:p>
        </p:txBody>
      </p:sp>
      <p:sp>
        <p:nvSpPr>
          <p:cNvPr id="12" name="Rounded Rectangle 11"/>
          <p:cNvSpPr/>
          <p:nvPr/>
        </p:nvSpPr>
        <p:spPr bwMode="auto">
          <a:xfrm>
            <a:off x="221310" y="3524281"/>
            <a:ext cx="3163905" cy="3013526"/>
          </a:xfrm>
          <a:prstGeom prst="roundRect">
            <a:avLst/>
          </a:prstGeom>
          <a:solidFill>
            <a:srgbClr val="CC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l"/>
            <a:r>
              <a:rPr lang="en-US" sz="1600" b="1" u="none" dirty="0" smtClean="0"/>
              <a:t>RISK GROUPS</a:t>
            </a:r>
          </a:p>
          <a:p>
            <a:pPr marL="234950" lvl="0" indent="-234950" algn="l">
              <a:buFont typeface="Arial" panose="020B0604020202020204" pitchFamily="34" charset="0"/>
              <a:buChar char="•"/>
            </a:pPr>
            <a:r>
              <a:rPr lang="en-US" sz="1600" b="1" u="none" dirty="0" smtClean="0"/>
              <a:t>Student</a:t>
            </a:r>
            <a:endParaRPr lang="en-US" sz="1600" b="1" u="none" dirty="0"/>
          </a:p>
          <a:p>
            <a:pPr marL="234950" lvl="0" indent="-234950" algn="l">
              <a:buFont typeface="Arial" panose="020B0604020202020204" pitchFamily="34" charset="0"/>
              <a:buChar char="•"/>
            </a:pPr>
            <a:r>
              <a:rPr lang="en-US" sz="1600" b="1" u="none" dirty="0"/>
              <a:t>Faculty/Staff </a:t>
            </a:r>
          </a:p>
          <a:p>
            <a:pPr marL="234950" lvl="0" indent="-234950" algn="l">
              <a:buFont typeface="Arial" panose="020B0604020202020204" pitchFamily="34" charset="0"/>
              <a:buChar char="•"/>
            </a:pPr>
            <a:r>
              <a:rPr lang="en-US" sz="1600" b="1" u="none" dirty="0"/>
              <a:t>Reputation</a:t>
            </a:r>
          </a:p>
          <a:p>
            <a:pPr marL="234950" lvl="0" indent="-234950" algn="l">
              <a:buFont typeface="Arial" panose="020B0604020202020204" pitchFamily="34" charset="0"/>
              <a:buChar char="•"/>
            </a:pPr>
            <a:r>
              <a:rPr lang="en-US" sz="1600" b="1" u="none" dirty="0"/>
              <a:t>Research</a:t>
            </a:r>
          </a:p>
          <a:p>
            <a:pPr marL="234950" lvl="0" indent="-234950" algn="l">
              <a:buFont typeface="Arial" panose="020B0604020202020204" pitchFamily="34" charset="0"/>
              <a:buChar char="•"/>
            </a:pPr>
            <a:r>
              <a:rPr lang="en-US" sz="1600" b="1" u="none" dirty="0"/>
              <a:t>Natural Hazards </a:t>
            </a:r>
            <a:r>
              <a:rPr lang="en-US" sz="1600" b="1" u="none" dirty="0" smtClean="0"/>
              <a:t>Disaster </a:t>
            </a:r>
            <a:r>
              <a:rPr lang="en-US" sz="1600" b="1" u="none" dirty="0"/>
              <a:t>Recovery/Business</a:t>
            </a:r>
          </a:p>
          <a:p>
            <a:pPr marL="234950" lvl="0" indent="-234950" algn="l">
              <a:buFont typeface="Arial" panose="020B0604020202020204" pitchFamily="34" charset="0"/>
              <a:buChar char="•"/>
            </a:pPr>
            <a:r>
              <a:rPr lang="en-US" sz="1600" b="1" u="none" dirty="0"/>
              <a:t>International Programs</a:t>
            </a:r>
          </a:p>
          <a:p>
            <a:pPr marL="234950" lvl="0" indent="-234950" algn="l">
              <a:buFont typeface="Arial" panose="020B0604020202020204" pitchFamily="34" charset="0"/>
              <a:buChar char="•"/>
            </a:pPr>
            <a:r>
              <a:rPr lang="en-US" sz="1600" b="1" u="none" dirty="0"/>
              <a:t>Environmental Health And Safety</a:t>
            </a:r>
          </a:p>
          <a:p>
            <a:pPr marL="234950" lvl="0" indent="-234950" algn="l">
              <a:buFont typeface="Arial" panose="020B0604020202020204" pitchFamily="34" charset="0"/>
              <a:buChar char="•"/>
            </a:pPr>
            <a:r>
              <a:rPr lang="en-US" sz="1600" b="1" u="none" dirty="0"/>
              <a:t>Compliance</a:t>
            </a: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sng" strike="noStrike" cap="none" normalizeH="0" baseline="0" dirty="0" smtClean="0">
              <a:ln>
                <a:noFill/>
              </a:ln>
              <a:solidFill>
                <a:schemeClr val="tx1"/>
              </a:solidFill>
              <a:effectLst/>
              <a:latin typeface="Arial" charset="0"/>
            </a:endParaRPr>
          </a:p>
        </p:txBody>
      </p:sp>
      <p:sp>
        <p:nvSpPr>
          <p:cNvPr id="3" name="TextBox 2"/>
          <p:cNvSpPr txBox="1"/>
          <p:nvPr/>
        </p:nvSpPr>
        <p:spPr>
          <a:xfrm>
            <a:off x="10553" y="457200"/>
            <a:ext cx="9142412" cy="707886"/>
          </a:xfrm>
          <a:prstGeom prst="rect">
            <a:avLst/>
          </a:prstGeom>
          <a:noFill/>
        </p:spPr>
        <p:txBody>
          <a:bodyPr wrap="square" rtlCol="0">
            <a:spAutoFit/>
          </a:bodyPr>
          <a:lstStyle/>
          <a:p>
            <a:pPr algn="ctr"/>
            <a:r>
              <a:rPr lang="en-US" sz="2000" b="1" u="none" dirty="0" smtClean="0">
                <a:latin typeface="+mn-lt"/>
              </a:rPr>
              <a:t>Risk, Business Continuity and Emergency Operations Campus Structure</a:t>
            </a:r>
          </a:p>
        </p:txBody>
      </p:sp>
      <p:sp>
        <p:nvSpPr>
          <p:cNvPr id="4" name="TextBox 3"/>
          <p:cNvSpPr txBox="1"/>
          <p:nvPr/>
        </p:nvSpPr>
        <p:spPr>
          <a:xfrm>
            <a:off x="3324444" y="1170650"/>
            <a:ext cx="2267857" cy="584775"/>
          </a:xfrm>
          <a:prstGeom prst="rect">
            <a:avLst/>
          </a:prstGeom>
          <a:noFill/>
        </p:spPr>
        <p:txBody>
          <a:bodyPr wrap="square" rtlCol="0">
            <a:spAutoFit/>
          </a:bodyPr>
          <a:lstStyle/>
          <a:p>
            <a:pPr algn="ctr"/>
            <a:r>
              <a:rPr lang="en-US" sz="1600" b="1" u="none" dirty="0" smtClean="0">
                <a:latin typeface="+mn-lt"/>
              </a:rPr>
              <a:t>Policy Group (CLC)</a:t>
            </a:r>
            <a:endParaRPr lang="en-US" sz="1600" b="1" u="none" dirty="0">
              <a:latin typeface="+mn-lt"/>
            </a:endParaRPr>
          </a:p>
        </p:txBody>
      </p:sp>
      <p:sp>
        <p:nvSpPr>
          <p:cNvPr id="13" name="TextBox 12"/>
          <p:cNvSpPr txBox="1"/>
          <p:nvPr/>
        </p:nvSpPr>
        <p:spPr>
          <a:xfrm>
            <a:off x="581620" y="2306128"/>
            <a:ext cx="2458948" cy="830997"/>
          </a:xfrm>
          <a:prstGeom prst="rect">
            <a:avLst/>
          </a:prstGeom>
          <a:noFill/>
        </p:spPr>
        <p:txBody>
          <a:bodyPr wrap="square" rtlCol="0">
            <a:spAutoFit/>
          </a:bodyPr>
          <a:lstStyle/>
          <a:p>
            <a:r>
              <a:rPr lang="en-US" sz="1600" b="1" u="none" dirty="0" smtClean="0">
                <a:latin typeface="+mn-lt"/>
              </a:rPr>
              <a:t>Campus Emergency Risk Management  (</a:t>
            </a:r>
            <a:r>
              <a:rPr lang="en-US" sz="1600" b="1" u="none" dirty="0" err="1" smtClean="0">
                <a:latin typeface="+mn-lt"/>
              </a:rPr>
              <a:t>CERM</a:t>
            </a:r>
            <a:r>
              <a:rPr lang="en-US" sz="1600" b="1" u="none" dirty="0" smtClean="0">
                <a:latin typeface="+mn-lt"/>
              </a:rPr>
              <a:t>)</a:t>
            </a:r>
          </a:p>
        </p:txBody>
      </p:sp>
      <p:sp>
        <p:nvSpPr>
          <p:cNvPr id="22" name="Rounded Rectangle 21"/>
          <p:cNvSpPr/>
          <p:nvPr/>
        </p:nvSpPr>
        <p:spPr bwMode="auto">
          <a:xfrm>
            <a:off x="3522062" y="2346797"/>
            <a:ext cx="2938296" cy="749659"/>
          </a:xfrm>
          <a:prstGeom prst="roundRect">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600" b="1" u="none" dirty="0"/>
              <a:t>Business Continuity/</a:t>
            </a:r>
          </a:p>
          <a:p>
            <a:r>
              <a:rPr lang="en-US" sz="1600" b="1" u="none" dirty="0"/>
              <a:t>Disaster Recovery</a:t>
            </a:r>
          </a:p>
        </p:txBody>
      </p:sp>
      <p:cxnSp>
        <p:nvCxnSpPr>
          <p:cNvPr id="26" name="Elbow Connector 25"/>
          <p:cNvCxnSpPr>
            <a:stCxn id="2" idx="2"/>
            <a:endCxn id="13" idx="0"/>
          </p:cNvCxnSpPr>
          <p:nvPr/>
        </p:nvCxnSpPr>
        <p:spPr bwMode="auto">
          <a:xfrm rot="5400000">
            <a:off x="2944954" y="705366"/>
            <a:ext cx="466903" cy="2734621"/>
          </a:xfrm>
          <a:prstGeom prst="bentConnector3">
            <a:avLst>
              <a:gd name="adj1" fmla="val 55293"/>
            </a:avLst>
          </a:prstGeom>
          <a:solidFill>
            <a:schemeClr val="accent1"/>
          </a:solidFill>
          <a:ln w="15875" cap="flat" cmpd="sng" algn="ctr">
            <a:solidFill>
              <a:schemeClr val="tx1"/>
            </a:solidFill>
            <a:prstDash val="solid"/>
            <a:round/>
            <a:headEnd type="none" w="med" len="med"/>
            <a:tailEnd type="arrow"/>
          </a:ln>
          <a:effectLst/>
        </p:spPr>
      </p:cxnSp>
      <p:sp>
        <p:nvSpPr>
          <p:cNvPr id="40" name="TextBox 39"/>
          <p:cNvSpPr txBox="1"/>
          <p:nvPr/>
        </p:nvSpPr>
        <p:spPr>
          <a:xfrm>
            <a:off x="6805096" y="2376694"/>
            <a:ext cx="2377310" cy="830997"/>
          </a:xfrm>
          <a:prstGeom prst="rect">
            <a:avLst/>
          </a:prstGeom>
          <a:noFill/>
          <a:ln>
            <a:noFill/>
          </a:ln>
        </p:spPr>
        <p:txBody>
          <a:bodyPr wrap="square" rtlCol="0">
            <a:spAutoFit/>
          </a:bodyPr>
          <a:lstStyle/>
          <a:p>
            <a:r>
              <a:rPr lang="en-US" sz="1600" b="1" u="none" dirty="0" smtClean="0"/>
              <a:t>Emergency Operations Center (</a:t>
            </a:r>
            <a:r>
              <a:rPr lang="en-US" sz="1600" b="1" u="none" dirty="0" err="1" smtClean="0"/>
              <a:t>EOC</a:t>
            </a:r>
            <a:r>
              <a:rPr lang="en-US" sz="1600" b="1" u="none" dirty="0" smtClean="0"/>
              <a:t>) Team</a:t>
            </a:r>
            <a:endParaRPr lang="en-US" sz="1600" b="1" u="none" dirty="0"/>
          </a:p>
        </p:txBody>
      </p:sp>
      <p:cxnSp>
        <p:nvCxnSpPr>
          <p:cNvPr id="190468" name="Straight Arrow Connector 190467"/>
          <p:cNvCxnSpPr>
            <a:stCxn id="7" idx="3"/>
            <a:endCxn id="22" idx="1"/>
          </p:cNvCxnSpPr>
          <p:nvPr/>
        </p:nvCxnSpPr>
        <p:spPr bwMode="auto">
          <a:xfrm>
            <a:off x="3128807" y="2721627"/>
            <a:ext cx="393255" cy="0"/>
          </a:xfrm>
          <a:prstGeom prst="straightConnector1">
            <a:avLst/>
          </a:prstGeom>
          <a:solidFill>
            <a:schemeClr val="accent1"/>
          </a:solidFill>
          <a:ln w="15875" cap="flat" cmpd="sng" algn="ctr">
            <a:solidFill>
              <a:schemeClr val="tx1"/>
            </a:solidFill>
            <a:prstDash val="sysDash"/>
            <a:round/>
            <a:headEnd type="arrow"/>
            <a:tailEnd type="arrow"/>
          </a:ln>
          <a:effectLst/>
        </p:spPr>
      </p:cxnSp>
      <p:sp>
        <p:nvSpPr>
          <p:cNvPr id="37" name="TextBox 36"/>
          <p:cNvSpPr txBox="1"/>
          <p:nvPr/>
        </p:nvSpPr>
        <p:spPr>
          <a:xfrm>
            <a:off x="3919968" y="5527214"/>
            <a:ext cx="2921744" cy="1077218"/>
          </a:xfrm>
          <a:prstGeom prst="rect">
            <a:avLst/>
          </a:prstGeom>
          <a:solidFill>
            <a:srgbClr val="CCFFFF"/>
          </a:solidFill>
          <a:ln>
            <a:solidFill>
              <a:schemeClr val="tx1"/>
            </a:solidFill>
          </a:ln>
        </p:spPr>
        <p:txBody>
          <a:bodyPr wrap="square" rtlCol="0">
            <a:spAutoFit/>
          </a:bodyPr>
          <a:lstStyle/>
          <a:p>
            <a:pPr marL="285750" indent="-106363" algn="l">
              <a:buFont typeface="Arial" pitchFamily="34" charset="0"/>
              <a:buChar char="•"/>
            </a:pPr>
            <a:r>
              <a:rPr lang="en-US" sz="1600" u="none" dirty="0" smtClean="0"/>
              <a:t>Analyze Risks</a:t>
            </a:r>
          </a:p>
          <a:p>
            <a:pPr marL="285750" indent="-106363" algn="l">
              <a:buFont typeface="Arial" pitchFamily="34" charset="0"/>
              <a:buChar char="•"/>
            </a:pPr>
            <a:r>
              <a:rPr lang="en-US" sz="1600" u="none" dirty="0" smtClean="0"/>
              <a:t>Develop/Assess Mitigation</a:t>
            </a:r>
          </a:p>
          <a:p>
            <a:pPr marL="285750" indent="-106363" algn="l">
              <a:buFont typeface="Arial" pitchFamily="34" charset="0"/>
              <a:buChar char="•"/>
            </a:pPr>
            <a:r>
              <a:rPr lang="en-US" sz="1600" u="none" dirty="0" smtClean="0"/>
              <a:t>Evaluate/Recommend </a:t>
            </a:r>
          </a:p>
          <a:p>
            <a:pPr marL="285750" indent="-106363" algn="l">
              <a:buFont typeface="Arial" pitchFamily="34" charset="0"/>
              <a:buChar char="•"/>
            </a:pPr>
            <a:r>
              <a:rPr lang="en-US" sz="1600" u="none" dirty="0" smtClean="0"/>
              <a:t>Monitor and Review</a:t>
            </a:r>
            <a:endParaRPr lang="en-US" sz="1600" u="none" dirty="0"/>
          </a:p>
        </p:txBody>
      </p:sp>
      <p:sp>
        <p:nvSpPr>
          <p:cNvPr id="66" name="TextBox 65"/>
          <p:cNvSpPr txBox="1"/>
          <p:nvPr/>
        </p:nvSpPr>
        <p:spPr>
          <a:xfrm>
            <a:off x="6668122" y="3526826"/>
            <a:ext cx="2377310" cy="1815882"/>
          </a:xfrm>
          <a:prstGeom prst="rect">
            <a:avLst/>
          </a:prstGeom>
          <a:solidFill>
            <a:srgbClr val="CCFFCC"/>
          </a:solidFill>
          <a:ln>
            <a:solidFill>
              <a:schemeClr val="tx1"/>
            </a:solidFill>
          </a:ln>
        </p:spPr>
        <p:txBody>
          <a:bodyPr wrap="square" rtlCol="0">
            <a:spAutoFit/>
          </a:bodyPr>
          <a:lstStyle/>
          <a:p>
            <a:pPr marL="111125" indent="-111125" algn="l">
              <a:buFont typeface="Wingdings" panose="05000000000000000000" pitchFamily="2" charset="2"/>
              <a:buChar char="§"/>
            </a:pPr>
            <a:r>
              <a:rPr lang="en-US" sz="1600" u="none" dirty="0" smtClean="0"/>
              <a:t>Develop Operations Plans</a:t>
            </a:r>
          </a:p>
          <a:p>
            <a:pPr marL="111125" indent="-111125" algn="l">
              <a:buFont typeface="Wingdings" panose="05000000000000000000" pitchFamily="2" charset="2"/>
              <a:buChar char="§"/>
            </a:pPr>
            <a:r>
              <a:rPr lang="en-US" sz="1600" u="none" dirty="0" smtClean="0"/>
              <a:t>Coordinate Resources</a:t>
            </a:r>
          </a:p>
          <a:p>
            <a:pPr marL="111125" indent="-111125" algn="l">
              <a:buFont typeface="Wingdings" panose="05000000000000000000" pitchFamily="2" charset="2"/>
              <a:buChar char="§"/>
            </a:pPr>
            <a:r>
              <a:rPr lang="en-US" sz="1600" u="none" dirty="0" smtClean="0"/>
              <a:t>Distribute Situational Reports </a:t>
            </a:r>
          </a:p>
          <a:p>
            <a:pPr marL="111125" indent="-111125" algn="l">
              <a:buFont typeface="Wingdings" panose="05000000000000000000" pitchFamily="2" charset="2"/>
              <a:buChar char="§"/>
            </a:pPr>
            <a:r>
              <a:rPr lang="en-US" sz="1600" u="none" dirty="0" smtClean="0"/>
              <a:t>Participate in Training and Exercises</a:t>
            </a:r>
          </a:p>
        </p:txBody>
      </p:sp>
      <p:sp>
        <p:nvSpPr>
          <p:cNvPr id="41" name="TextBox 40"/>
          <p:cNvSpPr txBox="1"/>
          <p:nvPr/>
        </p:nvSpPr>
        <p:spPr>
          <a:xfrm>
            <a:off x="3654955" y="3428845"/>
            <a:ext cx="2677027" cy="1077218"/>
          </a:xfrm>
          <a:prstGeom prst="rect">
            <a:avLst/>
          </a:prstGeom>
          <a:solidFill>
            <a:srgbClr val="CCFFCC"/>
          </a:solidFill>
          <a:ln>
            <a:solidFill>
              <a:schemeClr val="tx1"/>
            </a:solidFill>
          </a:ln>
        </p:spPr>
        <p:txBody>
          <a:bodyPr wrap="square" rtlCol="0">
            <a:spAutoFit/>
          </a:bodyPr>
          <a:lstStyle/>
          <a:p>
            <a:pPr marL="285750" indent="-106363" algn="l">
              <a:buFont typeface="Arial" pitchFamily="34" charset="0"/>
              <a:buChar char="•"/>
            </a:pPr>
            <a:r>
              <a:rPr lang="en-US" sz="1600" u="none" dirty="0" smtClean="0"/>
              <a:t>Develop Response Plans</a:t>
            </a:r>
          </a:p>
          <a:p>
            <a:pPr marL="285750" indent="-106363" algn="l">
              <a:buFont typeface="Arial" pitchFamily="34" charset="0"/>
              <a:buChar char="•"/>
            </a:pPr>
            <a:r>
              <a:rPr lang="en-US" sz="1600" u="none" dirty="0" smtClean="0"/>
              <a:t>Determine Essential Functions</a:t>
            </a:r>
            <a:endParaRPr lang="en-US" sz="1600" u="none" dirty="0"/>
          </a:p>
        </p:txBody>
      </p:sp>
      <p:cxnSp>
        <p:nvCxnSpPr>
          <p:cNvPr id="63" name="Straight Arrow Connector 62"/>
          <p:cNvCxnSpPr>
            <a:endCxn id="40" idx="0"/>
          </p:cNvCxnSpPr>
          <p:nvPr/>
        </p:nvCxnSpPr>
        <p:spPr bwMode="auto">
          <a:xfrm flipH="1">
            <a:off x="7993751" y="2085966"/>
            <a:ext cx="2" cy="290728"/>
          </a:xfrm>
          <a:prstGeom prst="straightConnector1">
            <a:avLst/>
          </a:prstGeom>
          <a:solidFill>
            <a:schemeClr val="accent1"/>
          </a:solidFill>
          <a:ln w="15875" cap="flat" cmpd="sng" algn="ctr">
            <a:solidFill>
              <a:schemeClr val="tx1"/>
            </a:solidFill>
            <a:prstDash val="solid"/>
            <a:round/>
            <a:headEnd type="none" w="med" len="med"/>
            <a:tailEnd type="arrow"/>
          </a:ln>
          <a:effectLst/>
        </p:spPr>
      </p:cxnSp>
      <p:cxnSp>
        <p:nvCxnSpPr>
          <p:cNvPr id="190467" name="Straight Connector 190466"/>
          <p:cNvCxnSpPr/>
          <p:nvPr/>
        </p:nvCxnSpPr>
        <p:spPr bwMode="auto">
          <a:xfrm>
            <a:off x="4545715" y="2085966"/>
            <a:ext cx="3311062" cy="0"/>
          </a:xfrm>
          <a:prstGeom prst="line">
            <a:avLst/>
          </a:prstGeom>
          <a:solidFill>
            <a:schemeClr val="accent1"/>
          </a:solidFill>
          <a:ln w="15875" cap="flat" cmpd="sng" algn="ctr">
            <a:solidFill>
              <a:schemeClr val="tx1"/>
            </a:solidFill>
            <a:prstDash val="solid"/>
            <a:round/>
            <a:headEnd type="none" w="med" len="med"/>
            <a:tailEnd type="none" w="med" len="med"/>
          </a:ln>
          <a:effectLst/>
        </p:spPr>
      </p:cxnSp>
      <p:cxnSp>
        <p:nvCxnSpPr>
          <p:cNvPr id="190480" name="Straight Arrow Connector 190479"/>
          <p:cNvCxnSpPr>
            <a:stCxn id="13" idx="2"/>
            <a:endCxn id="12" idx="0"/>
          </p:cNvCxnSpPr>
          <p:nvPr/>
        </p:nvCxnSpPr>
        <p:spPr bwMode="auto">
          <a:xfrm flipH="1">
            <a:off x="1803263" y="3137125"/>
            <a:ext cx="7831" cy="387156"/>
          </a:xfrm>
          <a:prstGeom prst="straightConnector1">
            <a:avLst/>
          </a:prstGeom>
          <a:solidFill>
            <a:schemeClr val="accent1"/>
          </a:solidFill>
          <a:ln w="15875" cap="flat" cmpd="sng" algn="ctr">
            <a:solidFill>
              <a:schemeClr val="tx1"/>
            </a:solidFill>
            <a:prstDash val="solid"/>
            <a:round/>
            <a:headEnd type="none" w="med" len="med"/>
            <a:tailEnd type="arrow"/>
          </a:ln>
          <a:effectLst/>
        </p:spPr>
      </p:cxnSp>
      <p:cxnSp>
        <p:nvCxnSpPr>
          <p:cNvPr id="190483" name="Straight Arrow Connector 190482"/>
          <p:cNvCxnSpPr>
            <a:stCxn id="22" idx="2"/>
            <a:endCxn id="41" idx="0"/>
          </p:cNvCxnSpPr>
          <p:nvPr/>
        </p:nvCxnSpPr>
        <p:spPr bwMode="auto">
          <a:xfrm>
            <a:off x="4991210" y="3096456"/>
            <a:ext cx="2259" cy="332389"/>
          </a:xfrm>
          <a:prstGeom prst="straightConnector1">
            <a:avLst/>
          </a:prstGeom>
          <a:solidFill>
            <a:schemeClr val="accent1"/>
          </a:solidFill>
          <a:ln w="15875" cap="flat" cmpd="sng" algn="ctr">
            <a:solidFill>
              <a:schemeClr val="tx1"/>
            </a:solidFill>
            <a:prstDash val="solid"/>
            <a:round/>
            <a:headEnd type="none" w="med" len="med"/>
            <a:tailEnd type="arrow"/>
          </a:ln>
          <a:effectLst/>
        </p:spPr>
      </p:cxnSp>
      <p:cxnSp>
        <p:nvCxnSpPr>
          <p:cNvPr id="190486" name="Straight Arrow Connector 190485"/>
          <p:cNvCxnSpPr>
            <a:stCxn id="10" idx="2"/>
            <a:endCxn id="66" idx="0"/>
          </p:cNvCxnSpPr>
          <p:nvPr/>
        </p:nvCxnSpPr>
        <p:spPr bwMode="auto">
          <a:xfrm>
            <a:off x="7856777" y="3225685"/>
            <a:ext cx="0" cy="301141"/>
          </a:xfrm>
          <a:prstGeom prst="straightConnector1">
            <a:avLst/>
          </a:prstGeom>
          <a:solidFill>
            <a:schemeClr val="accent1"/>
          </a:solidFill>
          <a:ln w="15875" cap="flat" cmpd="sng" algn="ctr">
            <a:solidFill>
              <a:schemeClr val="tx1"/>
            </a:solidFill>
            <a:prstDash val="solid"/>
            <a:round/>
            <a:headEnd type="none" w="med" len="med"/>
            <a:tailEnd type="arrow"/>
          </a:ln>
          <a:effectLst/>
        </p:spPr>
      </p:cxnSp>
      <p:cxnSp>
        <p:nvCxnSpPr>
          <p:cNvPr id="190489" name="Straight Arrow Connector 190488"/>
          <p:cNvCxnSpPr>
            <a:endCxn id="37" idx="1"/>
          </p:cNvCxnSpPr>
          <p:nvPr/>
        </p:nvCxnSpPr>
        <p:spPr bwMode="auto">
          <a:xfrm>
            <a:off x="3385215" y="6065823"/>
            <a:ext cx="534753" cy="0"/>
          </a:xfrm>
          <a:prstGeom prst="straightConnector1">
            <a:avLst/>
          </a:prstGeom>
          <a:solidFill>
            <a:schemeClr val="accent1"/>
          </a:solidFill>
          <a:ln w="1587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16857138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04800" y="609600"/>
            <a:ext cx="8839200" cy="533400"/>
          </a:xfrm>
          <a:prstGeom prst="rect">
            <a:avLst/>
          </a:prstGeom>
        </p:spPr>
        <p:txBody>
          <a:bodyPr/>
          <a:lstStyle>
            <a:lvl1pPr algn="l" rtl="0" eaLnBrk="1" fontAlgn="base" hangingPunct="1">
              <a:spcBef>
                <a:spcPct val="0"/>
              </a:spcBef>
              <a:spcAft>
                <a:spcPct val="0"/>
              </a:spcAft>
              <a:defRPr sz="3000">
                <a:solidFill>
                  <a:srgbClr val="881C1C"/>
                </a:solidFill>
                <a:latin typeface="+mj-lt"/>
                <a:ea typeface="+mj-ea"/>
                <a:cs typeface="+mj-cs"/>
              </a:defRPr>
            </a:lvl1pPr>
            <a:lvl2pPr algn="l" rtl="0" eaLnBrk="1" fontAlgn="base" hangingPunct="1">
              <a:spcBef>
                <a:spcPct val="0"/>
              </a:spcBef>
              <a:spcAft>
                <a:spcPct val="0"/>
              </a:spcAft>
              <a:defRPr sz="3000">
                <a:solidFill>
                  <a:srgbClr val="881C1C"/>
                </a:solidFill>
                <a:latin typeface="Georgia" charset="0"/>
                <a:ea typeface="ＭＳ Ｐゴシック" charset="0"/>
              </a:defRPr>
            </a:lvl2pPr>
            <a:lvl3pPr algn="l" rtl="0" eaLnBrk="1" fontAlgn="base" hangingPunct="1">
              <a:spcBef>
                <a:spcPct val="0"/>
              </a:spcBef>
              <a:spcAft>
                <a:spcPct val="0"/>
              </a:spcAft>
              <a:defRPr sz="3000">
                <a:solidFill>
                  <a:srgbClr val="881C1C"/>
                </a:solidFill>
                <a:latin typeface="Georgia" charset="0"/>
                <a:ea typeface="ＭＳ Ｐゴシック" charset="0"/>
              </a:defRPr>
            </a:lvl3pPr>
            <a:lvl4pPr algn="l" rtl="0" eaLnBrk="1" fontAlgn="base" hangingPunct="1">
              <a:spcBef>
                <a:spcPct val="0"/>
              </a:spcBef>
              <a:spcAft>
                <a:spcPct val="0"/>
              </a:spcAft>
              <a:defRPr sz="3000">
                <a:solidFill>
                  <a:srgbClr val="881C1C"/>
                </a:solidFill>
                <a:latin typeface="Georgia" charset="0"/>
                <a:ea typeface="ＭＳ Ｐゴシック" charset="0"/>
              </a:defRPr>
            </a:lvl4pPr>
            <a:lvl5pPr algn="l" rtl="0" eaLnBrk="1" fontAlgn="base" hangingPunct="1">
              <a:spcBef>
                <a:spcPct val="0"/>
              </a:spcBef>
              <a:spcAft>
                <a:spcPct val="0"/>
              </a:spcAft>
              <a:defRPr sz="3000">
                <a:solidFill>
                  <a:srgbClr val="881C1C"/>
                </a:solidFill>
                <a:latin typeface="Georgia" charset="0"/>
                <a:ea typeface="ＭＳ Ｐゴシック" charset="0"/>
              </a:defRPr>
            </a:lvl5pPr>
            <a:lvl6pPr marL="457200" algn="l" rtl="0" eaLnBrk="1" fontAlgn="base" hangingPunct="1">
              <a:spcBef>
                <a:spcPct val="0"/>
              </a:spcBef>
              <a:spcAft>
                <a:spcPct val="0"/>
              </a:spcAft>
              <a:defRPr sz="3000">
                <a:solidFill>
                  <a:srgbClr val="881C1C"/>
                </a:solidFill>
                <a:latin typeface="Georgia" charset="0"/>
                <a:ea typeface="ＭＳ Ｐゴシック" charset="0"/>
              </a:defRPr>
            </a:lvl6pPr>
            <a:lvl7pPr marL="914400" algn="l" rtl="0" eaLnBrk="1" fontAlgn="base" hangingPunct="1">
              <a:spcBef>
                <a:spcPct val="0"/>
              </a:spcBef>
              <a:spcAft>
                <a:spcPct val="0"/>
              </a:spcAft>
              <a:defRPr sz="3000">
                <a:solidFill>
                  <a:srgbClr val="881C1C"/>
                </a:solidFill>
                <a:latin typeface="Georgia" charset="0"/>
                <a:ea typeface="ＭＳ Ｐゴシック" charset="0"/>
              </a:defRPr>
            </a:lvl7pPr>
            <a:lvl8pPr marL="1371600" algn="l" rtl="0" eaLnBrk="1" fontAlgn="base" hangingPunct="1">
              <a:spcBef>
                <a:spcPct val="0"/>
              </a:spcBef>
              <a:spcAft>
                <a:spcPct val="0"/>
              </a:spcAft>
              <a:defRPr sz="3000">
                <a:solidFill>
                  <a:srgbClr val="881C1C"/>
                </a:solidFill>
                <a:latin typeface="Georgia" charset="0"/>
                <a:ea typeface="ＭＳ Ｐゴシック" charset="0"/>
              </a:defRPr>
            </a:lvl8pPr>
            <a:lvl9pPr marL="1828800" algn="l" rtl="0" eaLnBrk="1" fontAlgn="base" hangingPunct="1">
              <a:spcBef>
                <a:spcPct val="0"/>
              </a:spcBef>
              <a:spcAft>
                <a:spcPct val="0"/>
              </a:spcAft>
              <a:defRPr sz="3000">
                <a:solidFill>
                  <a:srgbClr val="881C1C"/>
                </a:solidFill>
                <a:latin typeface="Georgia" charset="0"/>
                <a:ea typeface="ＭＳ Ｐゴシック" charset="0"/>
              </a:defRPr>
            </a:lvl9pPr>
          </a:lstStyle>
          <a:p>
            <a:r>
              <a:rPr lang="en-US" kern="0" dirty="0" smtClean="0"/>
              <a:t>CEMP Development</a:t>
            </a:r>
            <a:endParaRPr lang="en-US" kern="0" dirty="0"/>
          </a:p>
        </p:txBody>
      </p:sp>
      <p:graphicFrame>
        <p:nvGraphicFramePr>
          <p:cNvPr id="6" name="Diagram 5"/>
          <p:cNvGraphicFramePr/>
          <p:nvPr>
            <p:extLst>
              <p:ext uri="{D42A27DB-BD31-4B8C-83A1-F6EECF244321}">
                <p14:modId xmlns:p14="http://schemas.microsoft.com/office/powerpoint/2010/main" val="1561185496"/>
              </p:ext>
            </p:extLst>
          </p:nvPr>
        </p:nvGraphicFramePr>
        <p:xfrm>
          <a:off x="2971800" y="1143000"/>
          <a:ext cx="6696075"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ontent Placeholder 8"/>
          <p:cNvSpPr>
            <a:spLocks noGrp="1"/>
          </p:cNvSpPr>
          <p:nvPr>
            <p:ph idx="1"/>
          </p:nvPr>
        </p:nvSpPr>
        <p:spPr>
          <a:xfrm>
            <a:off x="76200" y="1295400"/>
            <a:ext cx="4419600" cy="4813662"/>
          </a:xfrm>
        </p:spPr>
        <p:txBody>
          <a:bodyPr>
            <a:noAutofit/>
          </a:bodyPr>
          <a:lstStyle/>
          <a:p>
            <a:pPr marL="0" indent="0">
              <a:buNone/>
            </a:pPr>
            <a:r>
              <a:rPr lang="en-US" sz="1600" b="1" dirty="0" smtClean="0"/>
              <a:t>The CEMP Base Plan is comprised of:</a:t>
            </a:r>
          </a:p>
          <a:p>
            <a:pPr marL="0" indent="0">
              <a:buNone/>
            </a:pPr>
            <a:endParaRPr lang="en-US" sz="1600" b="1" dirty="0" smtClean="0"/>
          </a:p>
          <a:p>
            <a:pPr lvl="1">
              <a:buFont typeface="Lucida Grande"/>
              <a:buChar char="»"/>
            </a:pPr>
            <a:r>
              <a:rPr lang="en-US" sz="1600" dirty="0" smtClean="0"/>
              <a:t>Plan documentation</a:t>
            </a:r>
          </a:p>
          <a:p>
            <a:pPr lvl="1">
              <a:buFont typeface="Lucida Grande"/>
              <a:buChar char="»"/>
            </a:pPr>
            <a:r>
              <a:rPr lang="en-US" sz="1600" dirty="0" smtClean="0"/>
              <a:t>Authorities and standards</a:t>
            </a:r>
          </a:p>
          <a:p>
            <a:pPr lvl="1">
              <a:buFont typeface="Lucida Grande"/>
              <a:buChar char="»"/>
            </a:pPr>
            <a:r>
              <a:rPr lang="en-US" sz="1600" dirty="0" smtClean="0"/>
              <a:t>Introduction (mission, purpose, scope…)</a:t>
            </a:r>
          </a:p>
          <a:p>
            <a:pPr lvl="1">
              <a:buFont typeface="Lucida Grande"/>
              <a:buChar char="»"/>
            </a:pPr>
            <a:r>
              <a:rPr lang="en-US" sz="1600" dirty="0" smtClean="0"/>
              <a:t>Concept of operations (utilization, structure, roles and responsibilities…)</a:t>
            </a:r>
          </a:p>
          <a:p>
            <a:pPr lvl="1">
              <a:buFont typeface="Lucida Grande"/>
              <a:buChar char="»"/>
            </a:pPr>
            <a:r>
              <a:rPr lang="en-US" sz="1600" dirty="0" smtClean="0"/>
              <a:t>Organization and assignment of responsibilities (succession of authority…)</a:t>
            </a:r>
          </a:p>
          <a:p>
            <a:pPr lvl="1">
              <a:buFont typeface="Lucida Grande"/>
              <a:buChar char="»"/>
            </a:pPr>
            <a:r>
              <a:rPr lang="en-US" sz="1600" dirty="0" smtClean="0"/>
              <a:t>Plan development and maintenance </a:t>
            </a:r>
          </a:p>
          <a:p>
            <a:pPr lvl="1">
              <a:buFont typeface="Lucida Grande"/>
              <a:buChar char="»"/>
            </a:pPr>
            <a:r>
              <a:rPr lang="en-US" sz="1600" dirty="0" smtClean="0"/>
              <a:t>Glossary and acronyms</a:t>
            </a:r>
            <a:endParaRPr lang="en-US" sz="1600" dirty="0"/>
          </a:p>
        </p:txBody>
      </p:sp>
    </p:spTree>
    <p:extLst>
      <p:ext uri="{BB962C8B-B14F-4D97-AF65-F5344CB8AC3E}">
        <p14:creationId xmlns:p14="http://schemas.microsoft.com/office/powerpoint/2010/main" val="144507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Support Functions (ESF)</a:t>
            </a:r>
            <a:endParaRPr lang="en-US" dirty="0"/>
          </a:p>
        </p:txBody>
      </p:sp>
      <p:sp>
        <p:nvSpPr>
          <p:cNvPr id="5" name="Content Placeholder 4"/>
          <p:cNvSpPr>
            <a:spLocks noGrp="1"/>
          </p:cNvSpPr>
          <p:nvPr>
            <p:ph sz="half" idx="2"/>
          </p:nvPr>
        </p:nvSpPr>
        <p:spPr>
          <a:xfrm>
            <a:off x="152400" y="1295400"/>
            <a:ext cx="5029200" cy="4678363"/>
          </a:xfrm>
        </p:spPr>
        <p:txBody>
          <a:bodyPr/>
          <a:lstStyle/>
          <a:p>
            <a:pPr marL="0" indent="0">
              <a:buNone/>
            </a:pPr>
            <a:r>
              <a:rPr lang="en-US" sz="1600" dirty="0" smtClean="0"/>
              <a:t>ESF #1- Transportation</a:t>
            </a:r>
          </a:p>
          <a:p>
            <a:pPr marL="0" indent="0">
              <a:buNone/>
            </a:pPr>
            <a:r>
              <a:rPr lang="en-US" sz="1600" dirty="0" smtClean="0"/>
              <a:t>ESF #2 – Information Technology</a:t>
            </a:r>
          </a:p>
          <a:p>
            <a:pPr marL="0" indent="0">
              <a:buNone/>
            </a:pPr>
            <a:r>
              <a:rPr lang="en-US" sz="1600" dirty="0" smtClean="0"/>
              <a:t>ESF #3 – Facilities  &amp; Campus Services</a:t>
            </a:r>
          </a:p>
          <a:p>
            <a:pPr marL="0" indent="0">
              <a:buNone/>
            </a:pPr>
            <a:r>
              <a:rPr lang="en-US" sz="1600" dirty="0" smtClean="0"/>
              <a:t>ESF #4 – Fire Services / Hazardous Materials </a:t>
            </a:r>
          </a:p>
          <a:p>
            <a:pPr marL="0" indent="0">
              <a:buNone/>
            </a:pPr>
            <a:r>
              <a:rPr lang="en-US" sz="1600" dirty="0" smtClean="0"/>
              <a:t>ESF #5 – Emergency Management</a:t>
            </a:r>
          </a:p>
          <a:p>
            <a:pPr marL="0" indent="0">
              <a:buNone/>
            </a:pPr>
            <a:r>
              <a:rPr lang="en-US" sz="1600" dirty="0" smtClean="0"/>
              <a:t>ESF #6 – Housing</a:t>
            </a:r>
          </a:p>
          <a:p>
            <a:pPr marL="0" indent="0">
              <a:buNone/>
            </a:pPr>
            <a:r>
              <a:rPr lang="en-US" sz="1600" dirty="0" smtClean="0"/>
              <a:t>ESF #7 – Auxiliary Services</a:t>
            </a:r>
          </a:p>
          <a:p>
            <a:pPr marL="0" indent="0">
              <a:buNone/>
            </a:pPr>
            <a:r>
              <a:rPr lang="en-US" sz="1600" dirty="0" smtClean="0"/>
              <a:t>ESF #8 – Finance &amp; Resource Management</a:t>
            </a:r>
          </a:p>
          <a:p>
            <a:pPr marL="0" indent="0">
              <a:buNone/>
            </a:pPr>
            <a:r>
              <a:rPr lang="en-US" sz="1600" dirty="0" smtClean="0"/>
              <a:t>ESF #9 – Health Services</a:t>
            </a:r>
          </a:p>
          <a:p>
            <a:pPr marL="0" indent="0">
              <a:buNone/>
            </a:pPr>
            <a:r>
              <a:rPr lang="en-US" sz="1600" dirty="0" smtClean="0"/>
              <a:t>ESF #10 – Law Enforcement</a:t>
            </a:r>
          </a:p>
          <a:p>
            <a:pPr marL="0" indent="0">
              <a:buNone/>
            </a:pPr>
            <a:r>
              <a:rPr lang="en-US" sz="1600" dirty="0" smtClean="0"/>
              <a:t>ESF #11 – Academics</a:t>
            </a:r>
          </a:p>
          <a:p>
            <a:pPr marL="0" indent="0">
              <a:buNone/>
            </a:pPr>
            <a:r>
              <a:rPr lang="en-US" sz="1600" dirty="0" smtClean="0"/>
              <a:t>ESF #12 - Student Affairs</a:t>
            </a:r>
          </a:p>
          <a:p>
            <a:pPr marL="0" indent="0">
              <a:buNone/>
            </a:pPr>
            <a:r>
              <a:rPr lang="en-US" sz="1600" dirty="0" smtClean="0"/>
              <a:t>ESF #13 – Research</a:t>
            </a:r>
          </a:p>
          <a:p>
            <a:pPr marL="0" indent="0">
              <a:buNone/>
            </a:pPr>
            <a:r>
              <a:rPr lang="en-US" sz="1600" dirty="0" smtClean="0"/>
              <a:t>ESF #14 – Public Information &amp;</a:t>
            </a:r>
          </a:p>
          <a:p>
            <a:pPr marL="0" indent="0">
              <a:buNone/>
            </a:pPr>
            <a:r>
              <a:rPr lang="en-US" sz="1600" dirty="0"/>
              <a:t>	</a:t>
            </a:r>
            <a:r>
              <a:rPr lang="en-US" sz="1600" dirty="0" smtClean="0"/>
              <a:t>    External Relations </a:t>
            </a:r>
          </a:p>
          <a:p>
            <a:pPr marL="0" indent="0">
              <a:buNone/>
            </a:pPr>
            <a:endParaRPr lang="en-US" sz="1600" dirty="0" smtClean="0"/>
          </a:p>
          <a:p>
            <a:pPr marL="0" indent="0">
              <a:buNone/>
            </a:pP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093381"/>
            <a:ext cx="3800364" cy="4655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4992313"/>
      </p:ext>
    </p:extLst>
  </p:cSld>
  <p:clrMapOvr>
    <a:masterClrMapping/>
  </p:clrMapOvr>
  <p:timing>
    <p:tnLst>
      <p:par>
        <p:cTn id="1" dur="indefinite" restart="never" nodeType="tmRoot"/>
      </p:par>
    </p:tnLst>
  </p:timing>
</p:sld>
</file>

<file path=ppt/theme/theme1.xml><?xml version="1.0" encoding="utf-8"?>
<a:theme xmlns:a="http://schemas.openxmlformats.org/drawingml/2006/main" name="EM Presentation for Feb 11 2014">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fontScheme name="Blank Presentation">
      <a:majorFont>
        <a:latin typeface="Georgi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Geneva"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Geneva"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EM Presentation for Feb 11 2014</Template>
  <TotalTime>9</TotalTime>
  <Words>2315</Words>
  <Application>Microsoft Office PowerPoint</Application>
  <PresentationFormat>On-screen Show (4:3)</PresentationFormat>
  <Paragraphs>362</Paragraphs>
  <Slides>35</Slides>
  <Notes>31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EM Presentation for Feb 11 2014</vt:lpstr>
      <vt:lpstr>Emergency Management Humanitarian Logistics and Healthcare Course  </vt:lpstr>
      <vt:lpstr>Emergencies Happen</vt:lpstr>
      <vt:lpstr>PowerPoint Presentation</vt:lpstr>
      <vt:lpstr>PowerPoint Presentation</vt:lpstr>
      <vt:lpstr>PowerPoint Presentation</vt:lpstr>
      <vt:lpstr>Emergency Management</vt:lpstr>
      <vt:lpstr>PowerPoint Presentation</vt:lpstr>
      <vt:lpstr>PowerPoint Presentation</vt:lpstr>
      <vt:lpstr>Emergency Support Functions (ESF)</vt:lpstr>
      <vt:lpstr>All-Hazards Approach: Human or Natural</vt:lpstr>
      <vt:lpstr>Five Phases of Emergency Management</vt:lpstr>
      <vt:lpstr>Mitigation Phase</vt:lpstr>
      <vt:lpstr>Prevention Phase</vt:lpstr>
      <vt:lpstr>Preparedness Phase</vt:lpstr>
      <vt:lpstr>Response Phase</vt:lpstr>
      <vt:lpstr>Recovery Phase</vt:lpstr>
      <vt:lpstr>Integrated Emergency Management</vt:lpstr>
      <vt:lpstr>PowerPoint Presentation</vt:lpstr>
      <vt:lpstr>Boston Marathon Route</vt:lpstr>
      <vt:lpstr>Marathon by the Numbers</vt:lpstr>
      <vt:lpstr> 2:50PM - Monday, April 15, 2013 –  The Explosions</vt:lpstr>
      <vt:lpstr>Fire at JFK Library </vt:lpstr>
      <vt:lpstr>Shelter-in-Place</vt:lpstr>
      <vt:lpstr>Friday, April 19th</vt:lpstr>
      <vt:lpstr>Friday, April 19th</vt:lpstr>
      <vt:lpstr>Key Points</vt:lpstr>
      <vt:lpstr>Next Few Days</vt:lpstr>
      <vt:lpstr>Campus Comes Together</vt:lpstr>
      <vt:lpstr>Emergency Preparedness</vt:lpstr>
      <vt:lpstr>Training and Exercises</vt:lpstr>
      <vt:lpstr>Full-Scale Shelter Exercise at Mullins Center (April 2014)</vt:lpstr>
      <vt:lpstr>Emergency Notification Messages</vt:lpstr>
      <vt:lpstr>Questions?</vt:lpstr>
      <vt:lpstr>PowerPoint Presentation</vt:lpstr>
      <vt:lpstr>PowerPoint Presentation</vt:lpstr>
    </vt:vector>
  </TitlesOfParts>
  <Company>UMASS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Emergency Management Humanitarian Logistics and Healthcare Course  </dc:title>
  <dc:creator>A&amp;F Systems</dc:creator>
  <cp:lastModifiedBy>A&amp;F Systems</cp:lastModifiedBy>
  <cp:revision>5</cp:revision>
  <dcterms:created xsi:type="dcterms:W3CDTF">2015-02-10T18:23:37Z</dcterms:created>
  <dcterms:modified xsi:type="dcterms:W3CDTF">2015-02-10T18:33:08Z</dcterms:modified>
</cp:coreProperties>
</file>